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48"/>
  </p:notesMasterIdLst>
  <p:sldIdLst>
    <p:sldId id="256" r:id="rId2"/>
    <p:sldId id="291" r:id="rId3"/>
    <p:sldId id="288" r:id="rId4"/>
    <p:sldId id="289" r:id="rId5"/>
    <p:sldId id="257" r:id="rId6"/>
    <p:sldId id="259" r:id="rId7"/>
    <p:sldId id="260" r:id="rId8"/>
    <p:sldId id="261" r:id="rId9"/>
    <p:sldId id="262" r:id="rId10"/>
    <p:sldId id="258" r:id="rId11"/>
    <p:sldId id="263" r:id="rId12"/>
    <p:sldId id="304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93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7" r:id="rId37"/>
    <p:sldId id="292" r:id="rId38"/>
    <p:sldId id="290" r:id="rId39"/>
    <p:sldId id="294" r:id="rId40"/>
    <p:sldId id="298" r:id="rId41"/>
    <p:sldId id="299" r:id="rId42"/>
    <p:sldId id="300" r:id="rId43"/>
    <p:sldId id="302" r:id="rId44"/>
    <p:sldId id="303" r:id="rId45"/>
    <p:sldId id="305" r:id="rId46"/>
    <p:sldId id="306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7726"/>
    <a:srgbClr val="9B258D"/>
    <a:srgbClr val="FF6600"/>
    <a:srgbClr val="800080"/>
    <a:srgbClr val="FF0000"/>
    <a:srgbClr val="FF3300"/>
    <a:srgbClr val="FFFF00"/>
    <a:srgbClr val="0DB721"/>
    <a:srgbClr val="0F71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5" autoAdjust="0"/>
    <p:restoredTop sz="94660"/>
  </p:normalViewPr>
  <p:slideViewPr>
    <p:cSldViewPr>
      <p:cViewPr varScale="1">
        <p:scale>
          <a:sx n="74" d="100"/>
          <a:sy n="74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06C15-99EE-49E5-915B-9DEE657BC9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BA8363-1047-4BF4-9693-82B18AE590B1}">
      <dgm:prSet/>
      <dgm:spPr/>
      <dgm:t>
        <a:bodyPr/>
        <a:lstStyle/>
        <a:p>
          <a:pPr algn="ctr" rtl="0"/>
          <a:r>
            <a:rPr lang="en-US" b="1" dirty="0" smtClean="0"/>
            <a:t>Outside Light</a:t>
          </a:r>
          <a:endParaRPr lang="en-US" dirty="0"/>
        </a:p>
      </dgm:t>
    </dgm:pt>
    <dgm:pt modelId="{97789568-5E62-469F-9791-09179885AC63}" type="parTrans" cxnId="{787D4CF2-EBBC-4F35-BD3C-2E5303CF467E}">
      <dgm:prSet/>
      <dgm:spPr/>
      <dgm:t>
        <a:bodyPr/>
        <a:lstStyle/>
        <a:p>
          <a:endParaRPr lang="en-US"/>
        </a:p>
      </dgm:t>
    </dgm:pt>
    <dgm:pt modelId="{FDF52D36-0F5E-458C-9840-D460931F079F}" type="sibTrans" cxnId="{787D4CF2-EBBC-4F35-BD3C-2E5303CF467E}">
      <dgm:prSet/>
      <dgm:spPr/>
      <dgm:t>
        <a:bodyPr/>
        <a:lstStyle/>
        <a:p>
          <a:endParaRPr lang="en-US"/>
        </a:p>
      </dgm:t>
    </dgm:pt>
    <dgm:pt modelId="{423C11CE-7F5E-45FB-B583-3FA00CE457B3}">
      <dgm:prSet/>
      <dgm:spPr/>
      <dgm:t>
        <a:bodyPr/>
        <a:lstStyle/>
        <a:p>
          <a:pPr rtl="0"/>
          <a:r>
            <a:rPr lang="en-US" b="1" dirty="0" smtClean="0"/>
            <a:t>horizontal blinds on all windows</a:t>
          </a:r>
          <a:endParaRPr lang="en-US" b="1" dirty="0"/>
        </a:p>
      </dgm:t>
    </dgm:pt>
    <dgm:pt modelId="{BD49F835-88C3-4AFB-9ED3-3C56C4DA0681}" type="parTrans" cxnId="{F971DECE-1290-4F59-8B9F-FBA11D29101E}">
      <dgm:prSet/>
      <dgm:spPr/>
      <dgm:t>
        <a:bodyPr/>
        <a:lstStyle/>
        <a:p>
          <a:endParaRPr lang="en-US"/>
        </a:p>
      </dgm:t>
    </dgm:pt>
    <dgm:pt modelId="{FB51D917-D1BF-4026-8358-9F67352684BD}" type="sibTrans" cxnId="{F971DECE-1290-4F59-8B9F-FBA11D29101E}">
      <dgm:prSet/>
      <dgm:spPr/>
      <dgm:t>
        <a:bodyPr/>
        <a:lstStyle/>
        <a:p>
          <a:endParaRPr lang="en-US"/>
        </a:p>
      </dgm:t>
    </dgm:pt>
    <dgm:pt modelId="{4CBAA897-115D-4674-B707-11500A7A1128}" type="pres">
      <dgm:prSet presAssocID="{5D506C15-99EE-49E5-915B-9DEE657BC9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0F9965-6FA7-4AEB-8D92-00565317EDCD}" type="pres">
      <dgm:prSet presAssocID="{4FBA8363-1047-4BF4-9693-82B18AE590B1}" presName="parentText" presStyleLbl="node1" presStyleIdx="0" presStyleCnt="2" custLinFactNeighborX="-1149" custLinFactNeighborY="-19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A165BF-D957-4A5E-BB1D-92D8596A5321}" type="pres">
      <dgm:prSet presAssocID="{FDF52D36-0F5E-458C-9840-D460931F079F}" presName="spacer" presStyleCnt="0"/>
      <dgm:spPr/>
    </dgm:pt>
    <dgm:pt modelId="{0E8DE4CB-97AC-4B7D-AF8E-5CDD628BB8AF}" type="pres">
      <dgm:prSet presAssocID="{423C11CE-7F5E-45FB-B583-3FA00CE457B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FF94F4-FDC8-458E-9D8A-58A9D98D2F4A}" type="presOf" srcId="{4FBA8363-1047-4BF4-9693-82B18AE590B1}" destId="{010F9965-6FA7-4AEB-8D92-00565317EDCD}" srcOrd="0" destOrd="0" presId="urn:microsoft.com/office/officeart/2005/8/layout/vList2"/>
    <dgm:cxn modelId="{F971DECE-1290-4F59-8B9F-FBA11D29101E}" srcId="{5D506C15-99EE-49E5-915B-9DEE657BC9AB}" destId="{423C11CE-7F5E-45FB-B583-3FA00CE457B3}" srcOrd="1" destOrd="0" parTransId="{BD49F835-88C3-4AFB-9ED3-3C56C4DA0681}" sibTransId="{FB51D917-D1BF-4026-8358-9F67352684BD}"/>
    <dgm:cxn modelId="{0FCB8229-ACA4-4E40-9986-652F4814E087}" type="presOf" srcId="{5D506C15-99EE-49E5-915B-9DEE657BC9AB}" destId="{4CBAA897-115D-4674-B707-11500A7A1128}" srcOrd="0" destOrd="0" presId="urn:microsoft.com/office/officeart/2005/8/layout/vList2"/>
    <dgm:cxn modelId="{787D4CF2-EBBC-4F35-BD3C-2E5303CF467E}" srcId="{5D506C15-99EE-49E5-915B-9DEE657BC9AB}" destId="{4FBA8363-1047-4BF4-9693-82B18AE590B1}" srcOrd="0" destOrd="0" parTransId="{97789568-5E62-469F-9791-09179885AC63}" sibTransId="{FDF52D36-0F5E-458C-9840-D460931F079F}"/>
    <dgm:cxn modelId="{2F6ED236-BE35-4BFB-A120-B855A7892A16}" type="presOf" srcId="{423C11CE-7F5E-45FB-B583-3FA00CE457B3}" destId="{0E8DE4CB-97AC-4B7D-AF8E-5CDD628BB8AF}" srcOrd="0" destOrd="0" presId="urn:microsoft.com/office/officeart/2005/8/layout/vList2"/>
    <dgm:cxn modelId="{8CC1343B-D31C-409A-8FFE-CDE2D1B8F087}" type="presParOf" srcId="{4CBAA897-115D-4674-B707-11500A7A1128}" destId="{010F9965-6FA7-4AEB-8D92-00565317EDCD}" srcOrd="0" destOrd="0" presId="urn:microsoft.com/office/officeart/2005/8/layout/vList2"/>
    <dgm:cxn modelId="{12384C35-C368-4578-9633-5A45F32AE7BA}" type="presParOf" srcId="{4CBAA897-115D-4674-B707-11500A7A1128}" destId="{78A165BF-D957-4A5E-BB1D-92D8596A5321}" srcOrd="1" destOrd="0" presId="urn:microsoft.com/office/officeart/2005/8/layout/vList2"/>
    <dgm:cxn modelId="{C89EE9BF-746D-4571-8E50-B7CFD468967B}" type="presParOf" srcId="{4CBAA897-115D-4674-B707-11500A7A1128}" destId="{0E8DE4CB-97AC-4B7D-AF8E-5CDD628BB8A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0F9965-6FA7-4AEB-8D92-00565317EDCD}">
      <dsp:nvSpPr>
        <dsp:cNvPr id="0" name=""/>
        <dsp:cNvSpPr/>
      </dsp:nvSpPr>
      <dsp:spPr>
        <a:xfrm>
          <a:off x="0" y="25401"/>
          <a:ext cx="81534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/>
            <a:t>Outside Light</a:t>
          </a:r>
          <a:endParaRPr lang="en-US" sz="4100" kern="1200" dirty="0"/>
        </a:p>
      </dsp:txBody>
      <dsp:txXfrm>
        <a:off x="0" y="25401"/>
        <a:ext cx="8153400" cy="959400"/>
      </dsp:txXfrm>
    </dsp:sp>
    <dsp:sp modelId="{0E8DE4CB-97AC-4B7D-AF8E-5CDD628BB8AF}">
      <dsp:nvSpPr>
        <dsp:cNvPr id="0" name=""/>
        <dsp:cNvSpPr/>
      </dsp:nvSpPr>
      <dsp:spPr>
        <a:xfrm>
          <a:off x="0" y="1125840"/>
          <a:ext cx="8153400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/>
            <a:t>horizontal blinds on all windows</a:t>
          </a:r>
          <a:endParaRPr lang="en-US" sz="4100" b="1" kern="1200" dirty="0"/>
        </a:p>
      </dsp:txBody>
      <dsp:txXfrm>
        <a:off x="0" y="1125840"/>
        <a:ext cx="8153400" cy="95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7C25D-31D1-486B-9742-8B9E7749FA47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E8759-CE39-4A71-BD4C-271601C45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E8759-CE39-4A71-BD4C-271601C45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E8759-CE39-4A71-BD4C-271601C45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C8693-88A3-4AE0-B021-8CED1452343E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5EAC2-54F6-440F-8CC9-8F1EEEE4D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C8693-88A3-4AE0-B021-8CED1452343E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5EAC2-54F6-440F-8CC9-8F1EEEE4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C8693-88A3-4AE0-B021-8CED1452343E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5EAC2-54F6-440F-8CC9-8F1EEEE4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C8693-88A3-4AE0-B021-8CED1452343E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5EAC2-54F6-440F-8CC9-8F1EEEE4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C8693-88A3-4AE0-B021-8CED1452343E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5EAC2-54F6-440F-8CC9-8F1EEEE4D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C8693-88A3-4AE0-B021-8CED1452343E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5EAC2-54F6-440F-8CC9-8F1EEEE4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C8693-88A3-4AE0-B021-8CED1452343E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5EAC2-54F6-440F-8CC9-8F1EEEE4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C8693-88A3-4AE0-B021-8CED1452343E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5EAC2-54F6-440F-8CC9-8F1EEEE4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C8693-88A3-4AE0-B021-8CED1452343E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5EAC2-54F6-440F-8CC9-8F1EEEE4D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C8693-88A3-4AE0-B021-8CED1452343E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5EAC2-54F6-440F-8CC9-8F1EEEE4D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AC8693-88A3-4AE0-B021-8CED1452343E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5EAC2-54F6-440F-8CC9-8F1EEEE4D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AC8693-88A3-4AE0-B021-8CED1452343E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905EAC2-54F6-440F-8CC9-8F1EEEE4DA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images.clipartof.com/thumbnails/30591-Clipart-Illustration-Of-A-Wood-Handled-Paintbrush-With-Yellow-Paint-On-The-Bristles-Resting-In-Front-Of-A-Can-Of-Yellow-Paint.jpg&amp;imgrefurl=http://www.clipartof.com/portfolio/djart/16&amp;usg=__9kXKsjEkxU5nweB7DSsigu_1jlU=&amp;h=105&amp;w=150&amp;sz=5&amp;hl=en&amp;start=60&amp;sig2=t6pMSHlP68aX1D59dMlhyw&amp;um=1&amp;itbs=1&amp;tbnid=PS-Tmmvr5z4jYM:&amp;tbnh=67&amp;tbnw=96&amp;prev=/images?q=yellow+paint&amp;start=40&amp;um=1&amp;hl=en&amp;sa=N&amp;rlz=1T4TSHB_enUS327US329&amp;ndsp=20&amp;tbs=isch:1,itp:clipart&amp;ei=yHXoS9zUO8KclgfyhpiCBA" TargetMode="External"/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images.clipartof.com/small/30594-Clipart-Illustration-Of-A-Wood-Handled-Paintbrush-With-Blue-Paint-On-The-Bristles-Resting-In-Front-Of-A-Can-Of-Blue-Paint.jpg&amp;imgrefurl=http://www.clipartof.com/details/clipart/30594.html&amp;usg=__O2-BaXGaQWPuiYEnzYe9QU91LS0=&amp;h=315&amp;w=450&amp;sz=32&amp;hl=en&amp;start=2&amp;sig2=6Kv_QsOwZfu-m5N1Nay2Wg&amp;um=1&amp;itbs=1&amp;tbnid=CsoUuJ31US3TqM:&amp;tbnh=89&amp;tbnw=127&amp;prev=/images?q=paint+brush+blue+paint&amp;um=1&amp;hl=en&amp;rlz=1T4TSHB_enUS327US329&amp;tbs=isch:1&amp;ei=2e7iS5iTOKboswPIzri6DQ" TargetMode="External"/><Relationship Id="rId5" Type="http://schemas.openxmlformats.org/officeDocument/2006/relationships/image" Target="../media/image61.jpeg"/><Relationship Id="rId10" Type="http://schemas.openxmlformats.org/officeDocument/2006/relationships/image" Target="../media/image64.jpeg"/><Relationship Id="rId4" Type="http://schemas.openxmlformats.org/officeDocument/2006/relationships/hyperlink" Target="http://www.google.com/imgres?imgurl=http://www.cksinfo.com/clipart/construction/tools/painting/paintbrush.png&amp;imgrefurl=http://www.cksinfo.com/construction/tools/painting/index.html&amp;usg=__3KnoTYn9lm1RbhdcjZ0PGOh6STY=&amp;h=549&amp;w=453&amp;sz=44&amp;hl=en&amp;start=4&amp;sig2=c7_DxcFay_2kFhzT3eKCLg&amp;um=1&amp;itbs=1&amp;tbnid=Vsg2EJGtU6-j2M:&amp;tbnh=133&amp;tbnw=110&amp;prev=/images?q=paint+brush&amp;um=1&amp;hl=en&amp;sa=N&amp;rlz=1T4TSHB_enUS327US329&amp;tbs=isch:1&amp;ei=ju7iS7uUAor4sQPhhLW6DQ" TargetMode="External"/><Relationship Id="rId9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clker.com/cliparts/e/3/0/f/11949896971812381266light_bulb_karl_bartel_01.svg.med.png&amp;imgrefurl=http://www.clker.com/clipart-6937.html&amp;h=298&amp;w=297&amp;sz=11&amp;tbnid=CueuQEUz2Iw4GM:&amp;tbnh=116&amp;tbnw=116&amp;prev=/images?q=lighting+clipart&amp;hl=en&amp;usg=__8EYYMwUX0tKvh_8tv4ipaDbSwpw=&amp;ei=___mS7PSFMT7lwf2kvGJBw&amp;sa=X&amp;oi=image_result&amp;resnum=1&amp;ct=image&amp;ved=0CB4Q9QEwAA" TargetMode="Externa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clker.com/cliparts/7/5/6/0/1194984469218270249clessidra_architetto_fra_01.svg.med.png&amp;imgrefurl=http://www.clker.com/clipart-2252.html&amp;usg=__8FKTJBd0ApA8ZTzx62oX0pCNioM=&amp;h=297&amp;w=177&amp;sz=24&amp;hl=en&amp;start=23&amp;sig2=Xqv55fxd-bP4QdXVnO4_6w&amp;um=1&amp;itbs=1&amp;tbnid=jGRYgs4LXltFtM:&amp;tbnh=116&amp;tbnw=69&amp;prev=/images?q=hourglass&amp;start=20&amp;um=1&amp;hl=en&amp;sa=N&amp;rlz=1T4TSHB_enUS327US329&amp;ndsp=20&amp;tbs=isch:1,itp:clipart&amp;ei=iY_oS7fXLoSglAfGnOmOBA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ckermorgan.com/projects/dspProjectDetail.cfm?sector=3&amp;project=35&amp;sub=16" TargetMode="External"/><Relationship Id="rId2" Type="http://schemas.openxmlformats.org/officeDocument/2006/relationships/hyperlink" Target="http://www.beckermorgan.com/projects/dspProjectDetai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paintings.com/murals/Library.htm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librisdesig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2151670"/>
          </a:xfrm>
        </p:spPr>
        <p:txBody>
          <a:bodyPr>
            <a:noAutofit/>
          </a:bodyPr>
          <a:lstStyle/>
          <a:p>
            <a:r>
              <a:rPr lang="en-US" sz="4900" dirty="0" smtClean="0">
                <a:latin typeface="Arial Black" pitchFamily="34" charset="0"/>
              </a:rPr>
              <a:t>FACILITIES DESIGN PROJECT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09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itannic Bold" pitchFamily="34" charset="0"/>
                <a:cs typeface="Arial" pitchFamily="34" charset="0"/>
              </a:rPr>
              <a:t>TU 601</a:t>
            </a:r>
          </a:p>
          <a:p>
            <a:r>
              <a:rPr lang="en-US" dirty="0" smtClean="0">
                <a:latin typeface="Britannic Bold" pitchFamily="34" charset="0"/>
                <a:cs typeface="Arial" pitchFamily="34" charset="0"/>
              </a:rPr>
              <a:t>May 13, 2010</a:t>
            </a:r>
            <a:endParaRPr lang="en-US" dirty="0"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4419600"/>
            <a:ext cx="4038600" cy="244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 err="1" smtClean="0">
                <a:latin typeface="Britannic Bold" pitchFamily="34" charset="0"/>
              </a:rPr>
              <a:t>Patt</a:t>
            </a:r>
            <a:r>
              <a:rPr lang="en-US" sz="2800" dirty="0" smtClean="0">
                <a:latin typeface="Britannic Bold" pitchFamily="34" charset="0"/>
              </a:rPr>
              <a:t> Angell</a:t>
            </a:r>
          </a:p>
          <a:p>
            <a:pPr lvl="0">
              <a:spcBef>
                <a:spcPct val="20000"/>
              </a:spcBef>
            </a:pPr>
            <a:r>
              <a:rPr lang="en-US" sz="2800" dirty="0" smtClean="0">
                <a:latin typeface="Britannic Bold" pitchFamily="34" charset="0"/>
              </a:rPr>
              <a:t>Janet Corbin</a:t>
            </a:r>
          </a:p>
          <a:p>
            <a:pPr>
              <a:spcBef>
                <a:spcPct val="20000"/>
              </a:spcBef>
            </a:pPr>
            <a:r>
              <a:rPr lang="en-US" sz="2800" dirty="0" smtClean="0">
                <a:latin typeface="Britannic Bold" pitchFamily="34" charset="0"/>
              </a:rPr>
              <a:t>Debbie McCormack</a:t>
            </a:r>
          </a:p>
          <a:p>
            <a:pPr>
              <a:spcBef>
                <a:spcPct val="20000"/>
              </a:spcBef>
            </a:pPr>
            <a:r>
              <a:rPr lang="en-US" sz="2800" dirty="0" err="1" smtClean="0">
                <a:latin typeface="Britannic Bold" pitchFamily="34" charset="0"/>
              </a:rPr>
              <a:t>Lizanne</a:t>
            </a:r>
            <a:r>
              <a:rPr lang="en-US" sz="2800" dirty="0" smtClean="0">
                <a:latin typeface="Britannic Bold" pitchFamily="34" charset="0"/>
              </a:rPr>
              <a:t> Wallace</a:t>
            </a:r>
            <a:endParaRPr lang="en-US" sz="2400" dirty="0" smtClean="0">
              <a:latin typeface="Britannic Bold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1"/>
                </a:solidFill>
                <a:latin typeface="Georgia" pitchFamily="18" charset="0"/>
              </a:rPr>
              <a:t>We like…</a:t>
            </a:r>
            <a:endParaRPr lang="en-US" sz="6000" dirty="0">
              <a:solidFill>
                <a:schemeClr val="accent1"/>
              </a:solidFill>
              <a:latin typeface="Georgia" pitchFamily="18" charset="0"/>
            </a:endParaRPr>
          </a:p>
        </p:txBody>
      </p:sp>
      <p:pic>
        <p:nvPicPr>
          <p:cNvPr id="11" name="Content Placeholder 10" descr="P1020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2785165" cy="1981200"/>
          </a:xfrm>
        </p:spPr>
      </p:pic>
      <p:pic>
        <p:nvPicPr>
          <p:cNvPr id="13" name="Picture 12" descr="P10207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2286000"/>
            <a:ext cx="2057400" cy="1955800"/>
          </a:xfrm>
          <a:prstGeom prst="rect">
            <a:avLst/>
          </a:prstGeom>
        </p:spPr>
      </p:pic>
      <p:pic>
        <p:nvPicPr>
          <p:cNvPr id="14" name="Picture 13" descr="P10207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362450"/>
            <a:ext cx="2743200" cy="2190750"/>
          </a:xfrm>
          <a:prstGeom prst="rect">
            <a:avLst/>
          </a:prstGeom>
        </p:spPr>
      </p:pic>
      <p:pic>
        <p:nvPicPr>
          <p:cNvPr id="15" name="Picture 14" descr="P10207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0" y="1066800"/>
            <a:ext cx="2667000" cy="2057400"/>
          </a:xfrm>
          <a:prstGeom prst="rect">
            <a:avLst/>
          </a:prstGeom>
        </p:spPr>
      </p:pic>
      <p:pic>
        <p:nvPicPr>
          <p:cNvPr id="16" name="Picture 15" descr="P10207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2552700"/>
            <a:ext cx="2438400" cy="1562100"/>
          </a:xfrm>
          <a:prstGeom prst="rect">
            <a:avLst/>
          </a:prstGeom>
        </p:spPr>
      </p:pic>
      <p:pic>
        <p:nvPicPr>
          <p:cNvPr id="17" name="Picture 16" descr="P10207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56000" y="4819650"/>
            <a:ext cx="2311400" cy="1733550"/>
          </a:xfrm>
          <a:prstGeom prst="rect">
            <a:avLst/>
          </a:prstGeom>
        </p:spPr>
      </p:pic>
      <p:pic>
        <p:nvPicPr>
          <p:cNvPr id="18" name="Picture 17" descr="P102076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6200" y="304800"/>
            <a:ext cx="2336800" cy="1752600"/>
          </a:xfrm>
          <a:prstGeom prst="rect">
            <a:avLst/>
          </a:prstGeom>
        </p:spPr>
      </p:pic>
      <p:pic>
        <p:nvPicPr>
          <p:cNvPr id="19" name="Picture 18" descr="P102076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48400" y="4648200"/>
            <a:ext cx="2667000" cy="1828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6600" y="3276601"/>
            <a:ext cx="28956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Georgia" pitchFamily="18" charset="0"/>
              </a:rPr>
              <a:t>CLEAR</a:t>
            </a: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Georgia" pitchFamily="18" charset="0"/>
              </a:rPr>
              <a:t>SIGNAGE</a:t>
            </a:r>
            <a:endParaRPr lang="en-US" sz="40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543800" cy="1295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latin typeface="Scribble" pitchFamily="2" charset="0"/>
              </a:rPr>
              <a:t>Facts</a:t>
            </a:r>
            <a:endParaRPr lang="en-US" sz="8800" b="1" dirty="0">
              <a:latin typeface="Scribble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562088" cy="5486400"/>
          </a:xfrm>
          <a:solidFill>
            <a:srgbClr val="0070C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rgbClr val="FFFF00"/>
                </a:solidFill>
                <a:latin typeface="Georgia" pitchFamily="18" charset="0"/>
              </a:rPr>
              <a:t>Wicomico Elementary School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FF6600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Enrollment 500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bg1"/>
                </a:solidFill>
              </a:rPr>
              <a:t> Pre K – 5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4000" b="1" dirty="0" smtClean="0">
                <a:solidFill>
                  <a:schemeClr val="bg1"/>
                </a:solidFill>
              </a:rPr>
              <a:t> grade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Georgia" pitchFamily="18" charset="0"/>
              </a:rPr>
              <a:t>Plan…..needed spaces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Instruction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bg1"/>
                </a:solidFill>
              </a:rPr>
              <a:t> Reading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bg1"/>
                </a:solidFill>
              </a:rPr>
              <a:t> Book collections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bg1"/>
                </a:solidFill>
              </a:rPr>
              <a:t> Computer/Technology</a:t>
            </a:r>
          </a:p>
          <a:p>
            <a:pPr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bg1"/>
                </a:solidFill>
              </a:rPr>
              <a:t> Office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TU 601\Facilities\floorplan small part.JPG"/>
          <p:cNvPicPr>
            <a:picLocks noChangeAspect="1" noChangeArrowheads="1"/>
          </p:cNvPicPr>
          <p:nvPr/>
        </p:nvPicPr>
        <p:blipFill>
          <a:blip r:embed="rId2" cstate="print"/>
          <a:srcRect t="54286" b="8571"/>
          <a:stretch>
            <a:fillRect/>
          </a:stretch>
        </p:blipFill>
        <p:spPr bwMode="auto">
          <a:xfrm rot="5400000">
            <a:off x="3521076" y="1050924"/>
            <a:ext cx="3168648" cy="8077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762000"/>
            <a:ext cx="670560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Wicomico Elementary School’s</a:t>
            </a:r>
          </a:p>
          <a:p>
            <a:pPr algn="ctr"/>
            <a:r>
              <a:rPr lang="en-US" sz="3600" b="1" i="1" dirty="0" smtClean="0"/>
              <a:t>original</a:t>
            </a:r>
          </a:p>
          <a:p>
            <a:pPr algn="ctr"/>
            <a:r>
              <a:rPr lang="en-US" sz="3600" b="1" dirty="0" smtClean="0"/>
              <a:t>LIBRARY</a:t>
            </a:r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772400" cy="1143000"/>
          </a:xfrm>
        </p:spPr>
        <p:txBody>
          <a:bodyPr anchor="t"/>
          <a:lstStyle/>
          <a:p>
            <a:pPr algn="ctr"/>
            <a:r>
              <a:rPr lang="en-US" dirty="0" smtClean="0"/>
              <a:t>Floor Plan</a:t>
            </a:r>
            <a:endParaRPr lang="en-US" dirty="0"/>
          </a:p>
        </p:txBody>
      </p:sp>
      <p:pic>
        <p:nvPicPr>
          <p:cNvPr id="5" name="Content Placeholder 4" descr="Floorplan.JPG"/>
          <p:cNvPicPr>
            <a:picLocks noGrp="1"/>
          </p:cNvPicPr>
          <p:nvPr>
            <p:ph idx="1"/>
          </p:nvPr>
        </p:nvPicPr>
        <p:blipFill>
          <a:blip r:embed="rId2" cstate="print"/>
          <a:srcRect l="1887" t="1449" r="1887" b="5797"/>
          <a:stretch>
            <a:fillRect/>
          </a:stretch>
        </p:blipFill>
        <p:spPr>
          <a:xfrm>
            <a:off x="990600" y="990600"/>
            <a:ext cx="80010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228600"/>
            <a:ext cx="14478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New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2000" y="4419600"/>
            <a:ext cx="838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02076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Storage, Communications, and A/V Room</a:t>
            </a:r>
            <a:endParaRPr lang="en-US" dirty="0"/>
          </a:p>
        </p:txBody>
      </p:sp>
      <p:pic>
        <p:nvPicPr>
          <p:cNvPr id="4" name="Content Placeholder 3" descr="Floorplan.JPG"/>
          <p:cNvPicPr>
            <a:picLocks noGrp="1"/>
          </p:cNvPicPr>
          <p:nvPr>
            <p:ph idx="1"/>
          </p:nvPr>
        </p:nvPicPr>
        <p:blipFill>
          <a:blip r:embed="rId2" cstate="print"/>
          <a:srcRect l="2459" t="60734" r="84544" b="7380"/>
          <a:stretch>
            <a:fillRect/>
          </a:stretch>
        </p:blipFill>
        <p:spPr>
          <a:xfrm rot="5400000">
            <a:off x="2400299" y="190501"/>
            <a:ext cx="5029202" cy="769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Quiet Reading Area</a:t>
            </a:r>
            <a:endParaRPr lang="en-US" dirty="0"/>
          </a:p>
        </p:txBody>
      </p:sp>
      <p:pic>
        <p:nvPicPr>
          <p:cNvPr id="6" name="Content Placeholder 5" descr="Floorplan.JPG"/>
          <p:cNvPicPr>
            <a:picLocks noGrp="1"/>
          </p:cNvPicPr>
          <p:nvPr>
            <p:ph idx="1"/>
          </p:nvPr>
        </p:nvPicPr>
        <p:blipFill>
          <a:blip r:embed="rId2" cstate="print"/>
          <a:srcRect l="15094" t="75794" r="64492" b="8283"/>
          <a:stretch>
            <a:fillRect/>
          </a:stretch>
        </p:blipFill>
        <p:spPr>
          <a:xfrm rot="5400000">
            <a:off x="2247901" y="38100"/>
            <a:ext cx="5029198" cy="75438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43800" y="5486401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tables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1219200"/>
            <a:ext cx="990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plants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 Desk</a:t>
            </a:r>
            <a:endParaRPr lang="en-US" dirty="0"/>
          </a:p>
        </p:txBody>
      </p:sp>
      <p:pic>
        <p:nvPicPr>
          <p:cNvPr id="4" name="Content Placeholder 3" descr="Floorplan.JPG"/>
          <p:cNvPicPr>
            <a:picLocks noGrp="1"/>
          </p:cNvPicPr>
          <p:nvPr>
            <p:ph idx="1"/>
          </p:nvPr>
        </p:nvPicPr>
        <p:blipFill>
          <a:blip r:embed="rId2" cstate="print"/>
          <a:srcRect l="37568" t="70361" r="43362" b="8237"/>
          <a:stretch>
            <a:fillRect/>
          </a:stretch>
        </p:blipFill>
        <p:spPr>
          <a:xfrm rot="5400000">
            <a:off x="2247900" y="38100"/>
            <a:ext cx="5181600" cy="769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pic>
        <p:nvPicPr>
          <p:cNvPr id="4" name="Content Placeholder 3" descr="Floorplan.JPG"/>
          <p:cNvPicPr>
            <a:picLocks noGrp="1"/>
          </p:cNvPicPr>
          <p:nvPr>
            <p:ph idx="1"/>
          </p:nvPr>
        </p:nvPicPr>
        <p:blipFill>
          <a:blip r:embed="rId2" cstate="print"/>
          <a:srcRect l="57714" t="72683" r="3111" b="8488"/>
          <a:stretch>
            <a:fillRect/>
          </a:stretch>
        </p:blipFill>
        <p:spPr>
          <a:xfrm rot="5400000">
            <a:off x="2438400" y="-228600"/>
            <a:ext cx="5029200" cy="792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Area</a:t>
            </a:r>
            <a:endParaRPr lang="en-US" dirty="0"/>
          </a:p>
        </p:txBody>
      </p:sp>
      <p:pic>
        <p:nvPicPr>
          <p:cNvPr id="4" name="Content Placeholder 3" descr="Floorplan.JPG"/>
          <p:cNvPicPr>
            <a:picLocks noGrp="1"/>
          </p:cNvPicPr>
          <p:nvPr>
            <p:ph idx="1"/>
          </p:nvPr>
        </p:nvPicPr>
        <p:blipFill>
          <a:blip r:embed="rId2" cstate="print"/>
          <a:srcRect l="60323" t="22980" r="1393" b="31611"/>
          <a:stretch>
            <a:fillRect/>
          </a:stretch>
        </p:blipFill>
        <p:spPr>
          <a:xfrm rot="5400000">
            <a:off x="2133600" y="2"/>
            <a:ext cx="5410201" cy="7696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</a:t>
            </a:r>
            <a:endParaRPr lang="en-US" dirty="0"/>
          </a:p>
        </p:txBody>
      </p:sp>
      <p:pic>
        <p:nvPicPr>
          <p:cNvPr id="4" name="Content Placeholder 3" descr="Floorplan.JPG"/>
          <p:cNvPicPr>
            <a:picLocks noGrp="1"/>
          </p:cNvPicPr>
          <p:nvPr>
            <p:ph idx="1"/>
          </p:nvPr>
        </p:nvPicPr>
        <p:blipFill>
          <a:blip r:embed="rId2" cstate="print"/>
          <a:srcRect l="77784" t="1907" r="2285" b="79045"/>
          <a:stretch>
            <a:fillRect/>
          </a:stretch>
        </p:blipFill>
        <p:spPr>
          <a:xfrm rot="5400000">
            <a:off x="2171698" y="38104"/>
            <a:ext cx="5486403" cy="769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t1.gstatic.com/images?q=tbn:3KrJRY39fKPlsM:http://www.clker.com/cliparts/4/1/4/b/1194986510209566846blueman_301_01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685799"/>
            <a:ext cx="1295399" cy="2081893"/>
          </a:xfrm>
          <a:prstGeom prst="rect">
            <a:avLst/>
          </a:prstGeom>
          <a:noFill/>
        </p:spPr>
      </p:pic>
      <p:pic>
        <p:nvPicPr>
          <p:cNvPr id="50180" name="Picture 4" descr="Clip Art: Girl Drawing a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029200"/>
            <a:ext cx="1934028" cy="1548384"/>
          </a:xfrm>
          <a:prstGeom prst="rect">
            <a:avLst/>
          </a:prstGeom>
          <a:noFill/>
        </p:spPr>
      </p:pic>
      <p:pic>
        <p:nvPicPr>
          <p:cNvPr id="50184" name="Picture 8" descr="http://t2.gstatic.com/images?q=tbn:zsJ6Pw8X71JVuM:http://images.clipartof.com/small/11961-Red-Pencil-Drawing-Clipart-Illust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133600"/>
            <a:ext cx="1295400" cy="12096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98080" cy="604996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for the </a:t>
            </a:r>
            <a:r>
              <a:rPr lang="en-US" sz="6000" dirty="0" smtClean="0">
                <a:solidFill>
                  <a:srgbClr val="FF3300"/>
                </a:solidFill>
              </a:rPr>
              <a:t>LIBRARY </a:t>
            </a:r>
            <a:r>
              <a:rPr lang="en-US" sz="6000" dirty="0" smtClean="0"/>
              <a:t>at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Wicomico Elementary School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066800"/>
            <a:ext cx="38100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Jokerman" pitchFamily="82" charset="0"/>
              </a:rPr>
              <a:t>Planning</a:t>
            </a:r>
            <a:endParaRPr lang="en-US" sz="6000" dirty="0"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Collection</a:t>
            </a:r>
            <a:endParaRPr lang="en-US" dirty="0"/>
          </a:p>
        </p:txBody>
      </p:sp>
      <p:pic>
        <p:nvPicPr>
          <p:cNvPr id="4" name="Content Placeholder 3" descr="Floorplan.JPG"/>
          <p:cNvPicPr>
            <a:picLocks noGrp="1"/>
          </p:cNvPicPr>
          <p:nvPr>
            <p:ph idx="1"/>
          </p:nvPr>
        </p:nvPicPr>
        <p:blipFill>
          <a:blip r:embed="rId2" cstate="print"/>
          <a:srcRect l="2532" t="2137" r="1961" b="31513"/>
          <a:stretch>
            <a:fillRect/>
          </a:stretch>
        </p:blipFill>
        <p:spPr>
          <a:xfrm rot="5400000">
            <a:off x="2211140" y="-1338"/>
            <a:ext cx="5255121" cy="7543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95488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Tile Flooring: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Storage room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Communications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Studio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A/V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Computer area</a:t>
            </a:r>
          </a:p>
          <a:p>
            <a:endParaRPr lang="en-US" dirty="0"/>
          </a:p>
        </p:txBody>
      </p:sp>
      <p:pic>
        <p:nvPicPr>
          <p:cNvPr id="4" name="Picture 3" descr="1999015_WillardsElem_H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105400" y="1371600"/>
            <a:ext cx="3505200" cy="4572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819400" y="5486400"/>
            <a:ext cx="2438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"/>
            <a:ext cx="7866888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</a:rPr>
              <a:t>All other library areas are to have indoor/outdoor carpeting…</a:t>
            </a:r>
            <a:endParaRPr lang="en-US" sz="4000" b="1" dirty="0">
              <a:ln>
                <a:solidFill>
                  <a:srgbClr val="0070C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" name="Picture 3" descr="P10207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209800"/>
            <a:ext cx="3712464" cy="2819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181600"/>
            <a:ext cx="38100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70C0"/>
                </a:solidFill>
              </a:rPr>
              <a:t>Including the Media Specialist’s office.</a:t>
            </a:r>
            <a:endParaRPr lang="en-US" sz="3600" i="1" dirty="0">
              <a:solidFill>
                <a:srgbClr val="0070C0"/>
              </a:solidFill>
            </a:endParaRPr>
          </a:p>
        </p:txBody>
      </p:sp>
      <p:pic>
        <p:nvPicPr>
          <p:cNvPr id="5124" name="Picture 4" descr="The Carpet and Rug Institu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2527" y="1763332"/>
            <a:ext cx="2172177" cy="12191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76800" y="14478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Carpet and Rug Institute Seal of Approval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8" name="Picture 7" descr="Floorplan.JPG"/>
          <p:cNvPicPr/>
          <p:nvPr/>
        </p:nvPicPr>
        <p:blipFill>
          <a:blip r:embed="rId4" cstate="print"/>
          <a:srcRect l="38380" t="83183" r="44399" b="8843"/>
          <a:stretch>
            <a:fillRect/>
          </a:stretch>
        </p:blipFill>
        <p:spPr>
          <a:xfrm rot="10800000">
            <a:off x="5105400" y="3657600"/>
            <a:ext cx="3733800" cy="289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3048000"/>
            <a:ext cx="3581400" cy="338554"/>
          </a:xfrm>
          <a:prstGeom prst="rect">
            <a:avLst/>
          </a:prstGeom>
          <a:solidFill>
            <a:srgbClr val="9B258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Low levels of volatile compounds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5867400" cy="1143000"/>
          </a:xfrm>
        </p:spPr>
        <p:txBody>
          <a:bodyPr/>
          <a:lstStyle/>
          <a:p>
            <a:r>
              <a:rPr lang="en-US" dirty="0" smtClean="0"/>
              <a:t>Ceiling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685800"/>
            <a:ext cx="3657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Acoustical tiles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097" name="Picture 1" descr="Media Center Light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7010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t3.gstatic.com/images?q=tbn:GCSH8XsHefCcIM:http://www.insulationcd.com/SoundLite_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8600"/>
            <a:ext cx="1304925" cy="1219200"/>
          </a:xfrm>
          <a:prstGeom prst="rect">
            <a:avLst/>
          </a:prstGeom>
          <a:noFill/>
        </p:spPr>
      </p:pic>
      <p:pic>
        <p:nvPicPr>
          <p:cNvPr id="12292" name="Picture 4" descr="http://t2.gstatic.com/images?q=tbn:PVDGz7HNWNUThM:http://succtrading.win.mofcom.gov.cn/www/9%255Csucctrading%255Cimg%255C2010231633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04800"/>
            <a:ext cx="1295400" cy="1143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76800" y="1828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Sound absorption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2526792" cy="1036638"/>
          </a:xfrm>
        </p:spPr>
        <p:txBody>
          <a:bodyPr anchor="t"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3000"/>
            <a:ext cx="7790688" cy="51054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every 3 feet under shelving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under each computer table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under circulation desk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0DB721"/>
                </a:solidFill>
              </a:rPr>
              <a:t>Media Specialist’s office (every 3 feet)</a:t>
            </a:r>
          </a:p>
          <a:p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under computer in instructional area</a:t>
            </a:r>
          </a:p>
          <a:p>
            <a:endParaRPr lang="en-US" dirty="0"/>
          </a:p>
        </p:txBody>
      </p:sp>
      <p:pic>
        <p:nvPicPr>
          <p:cNvPr id="4" name="Picture 3" descr="GetAttachmen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676400"/>
            <a:ext cx="32004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740004">
            <a:off x="1559402" y="2282501"/>
            <a:ext cx="2620021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Comic Sans MS" pitchFamily="66" charset="0"/>
              </a:rPr>
              <a:t>outlets</a:t>
            </a:r>
            <a:endParaRPr lang="en-US" sz="5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http://t1.gstatic.com/images?q=tbn:ciaVZW9dD8eG2M:http://patrickweb.com/images/clipart.com/electrici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28600"/>
            <a:ext cx="1145899" cy="1211755"/>
          </a:xfrm>
          <a:prstGeom prst="rect">
            <a:avLst/>
          </a:prstGeom>
          <a:noFill/>
        </p:spPr>
      </p:pic>
      <p:pic>
        <p:nvPicPr>
          <p:cNvPr id="16392" name="Picture 8" descr="http://t1.gstatic.com/images?q=tbn:ujn1Jl-XDdEcWM:http://astravera.ca/images/welcome/Special_Off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95686">
            <a:off x="3175234" y="140632"/>
            <a:ext cx="809625" cy="988197"/>
          </a:xfrm>
          <a:prstGeom prst="rect">
            <a:avLst/>
          </a:prstGeom>
          <a:noFill/>
        </p:spPr>
      </p:pic>
      <p:pic>
        <p:nvPicPr>
          <p:cNvPr id="23554" name="Picture 2" descr="http://t0.gstatic.com/images?q=tbn:anAws7q9Pf3cgM:http://www.cpsc.gov/cpscpub/pubs/524.jpg"/>
          <p:cNvPicPr>
            <a:picLocks noChangeAspect="1" noChangeArrowheads="1"/>
          </p:cNvPicPr>
          <p:nvPr/>
        </p:nvPicPr>
        <p:blipFill>
          <a:blip r:embed="rId5" cstate="print"/>
          <a:srcRect b="14916"/>
          <a:stretch>
            <a:fillRect/>
          </a:stretch>
        </p:blipFill>
        <p:spPr bwMode="auto">
          <a:xfrm>
            <a:off x="3276600" y="2971800"/>
            <a:ext cx="1600200" cy="68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t1.gstatic.com/images?q=tbn:cOqxd8ZUeQJ_yM:http://www.bradfitzpatrick.com/store/images/products/no037-hanging-pl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505200"/>
            <a:ext cx="1752600" cy="220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Walls &amp; Decor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43088" cy="480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DB721"/>
                </a:solidFill>
              </a:rPr>
              <a:t>neutral paint</a:t>
            </a:r>
          </a:p>
          <a:p>
            <a:endParaRPr lang="en-US" sz="4400" dirty="0" smtClean="0">
              <a:solidFill>
                <a:srgbClr val="0DB721"/>
              </a:solidFill>
            </a:endParaRPr>
          </a:p>
          <a:p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</a:rPr>
              <a:t>mural in casual reading area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P1020739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334000" y="304800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2133600"/>
            <a:ext cx="19812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nontoxic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8438" y="2362200"/>
            <a:ext cx="227936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fire retardant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2.gstatic.com/images?q=tbn:AInOTJ52_jSvhM:http://www.cksinfo.com/clipart/construction/tools/painting/paint-and-bru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990600"/>
            <a:ext cx="1524000" cy="1600200"/>
          </a:xfrm>
          <a:prstGeom prst="rect">
            <a:avLst/>
          </a:prstGeom>
          <a:noFill/>
        </p:spPr>
      </p:pic>
      <p:pic>
        <p:nvPicPr>
          <p:cNvPr id="2052" name="Picture 4" descr="http://t3.gstatic.com/images?q=tbn:85bzbi4wq6KEaM:http://www.free-graphics.com/clipart/Plants/potted_pla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343400"/>
            <a:ext cx="866775" cy="2209426"/>
          </a:xfrm>
          <a:prstGeom prst="rect">
            <a:avLst/>
          </a:prstGeom>
          <a:noFill/>
        </p:spPr>
      </p:pic>
      <p:pic>
        <p:nvPicPr>
          <p:cNvPr id="2054" name="Picture 6" descr="http://t1.gstatic.com/images?q=tbn:9ks571sRPQiovM:http://kalaalog.com/wp-content/uploads/2007/08/plant-b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886200"/>
            <a:ext cx="1600200" cy="2514600"/>
          </a:xfrm>
          <a:prstGeom prst="rect">
            <a:avLst/>
          </a:prstGeom>
          <a:noFill/>
        </p:spPr>
      </p:pic>
      <p:pic>
        <p:nvPicPr>
          <p:cNvPr id="15361" name="Picture 13" descr="http://www.naturepaintings.com/murals/Library/Mural-Lob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36576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Signage &amp; Displays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End caps – Dewey numbers or Author’s last name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r>
              <a:rPr lang="en-US" dirty="0" smtClean="0"/>
              <a:t>		</a:t>
            </a:r>
            <a:r>
              <a:rPr lang="en-US" sz="2000" dirty="0" smtClean="0"/>
              <a:t> 	font – 48 pt. Century Gothic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Other signs used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3250" name="Picture 2" descr="http://t0.gstatic.com/images?q=tbn:9KBYPZHw7gDSbM:http://libraryscenester.files.wordpress.com/2009/10/signage.jpg"/>
          <p:cNvPicPr>
            <a:picLocks noChangeAspect="1" noChangeArrowheads="1"/>
          </p:cNvPicPr>
          <p:nvPr/>
        </p:nvPicPr>
        <p:blipFill>
          <a:blip r:embed="rId2" cstate="print"/>
          <a:srcRect l="7843" r="27451" b="73742"/>
          <a:stretch>
            <a:fillRect/>
          </a:stretch>
        </p:blipFill>
        <p:spPr bwMode="auto">
          <a:xfrm>
            <a:off x="3352800" y="2667000"/>
            <a:ext cx="2816678" cy="1447800"/>
          </a:xfrm>
          <a:prstGeom prst="rect">
            <a:avLst/>
          </a:prstGeom>
          <a:noFill/>
        </p:spPr>
      </p:pic>
      <p:pic>
        <p:nvPicPr>
          <p:cNvPr id="53252" name="Picture 4" descr="http://www.libraryworks.com/libraryworks_supplements/1009/images/before3.png"/>
          <p:cNvPicPr>
            <a:picLocks noChangeAspect="1" noChangeArrowheads="1"/>
          </p:cNvPicPr>
          <p:nvPr/>
        </p:nvPicPr>
        <p:blipFill>
          <a:blip r:embed="rId3" cstate="print"/>
          <a:srcRect l="36000" t="42308" r="44000" b="7692"/>
          <a:stretch>
            <a:fillRect/>
          </a:stretch>
        </p:blipFill>
        <p:spPr bwMode="auto">
          <a:xfrm>
            <a:off x="6705600" y="2057400"/>
            <a:ext cx="1447800" cy="2209800"/>
          </a:xfrm>
          <a:prstGeom prst="rect">
            <a:avLst/>
          </a:prstGeom>
          <a:noFill/>
        </p:spPr>
      </p:pic>
      <p:pic>
        <p:nvPicPr>
          <p:cNvPr id="53254" name="Picture 6" descr="http://t1.gstatic.com/images?q=tbn:gYAxfugRPCdlyM:http://www.bibliobanners.com/images/EndcapLabelsweb.jpg"/>
          <p:cNvPicPr>
            <a:picLocks noChangeAspect="1" noChangeArrowheads="1"/>
          </p:cNvPicPr>
          <p:nvPr/>
        </p:nvPicPr>
        <p:blipFill>
          <a:blip r:embed="rId4" cstate="print"/>
          <a:srcRect b="41935"/>
          <a:stretch>
            <a:fillRect/>
          </a:stretch>
        </p:blipFill>
        <p:spPr bwMode="auto">
          <a:xfrm>
            <a:off x="1676400" y="2667000"/>
            <a:ext cx="1073150" cy="990600"/>
          </a:xfrm>
          <a:prstGeom prst="rect">
            <a:avLst/>
          </a:prstGeom>
          <a:noFill/>
        </p:spPr>
      </p:pic>
      <p:pic>
        <p:nvPicPr>
          <p:cNvPr id="53256" name="Picture 8" descr="http://t1.gstatic.com/images?q=tbn:8159VPNqTn8yHM:http://www.sybasigns.com.au/images/2009%2520term%25202/957.jpg"/>
          <p:cNvPicPr>
            <a:picLocks noChangeAspect="1" noChangeArrowheads="1"/>
          </p:cNvPicPr>
          <p:nvPr/>
        </p:nvPicPr>
        <p:blipFill>
          <a:blip r:embed="rId5" cstate="print"/>
          <a:srcRect t="13961"/>
          <a:stretch>
            <a:fillRect/>
          </a:stretch>
        </p:blipFill>
        <p:spPr bwMode="auto">
          <a:xfrm>
            <a:off x="5486400" y="4724400"/>
            <a:ext cx="2514600" cy="1408814"/>
          </a:xfrm>
          <a:prstGeom prst="rect">
            <a:avLst/>
          </a:prstGeom>
          <a:noFill/>
        </p:spPr>
      </p:pic>
      <p:pic>
        <p:nvPicPr>
          <p:cNvPr id="53258" name="Picture 10" descr="http://t3.gstatic.com/images?q=tbn:V04HX3ns1cn9NM:http://domz60.files.wordpress.com/2009/05/dinosau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5257800"/>
            <a:ext cx="1219200" cy="9144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43200" y="5257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Jokerman" pitchFamily="82" charset="0"/>
              </a:rPr>
              <a:t>Pictures in nonfiction</a:t>
            </a:r>
            <a:endParaRPr lang="en-US" dirty="0">
              <a:latin typeface="Jokerman" pitchFamily="82" charset="0"/>
            </a:endParaRPr>
          </a:p>
        </p:txBody>
      </p:sp>
      <p:pic>
        <p:nvPicPr>
          <p:cNvPr id="53260" name="Picture 12" descr="http://t1.gstatic.com/images?q=tbn:QgJF-oWV6oZp6M:http://www.cksinfo.com/clipart/animals/wateranimals/dolphins/dolphin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114800" y="5257800"/>
            <a:ext cx="990600" cy="914400"/>
          </a:xfrm>
          <a:prstGeom prst="rect">
            <a:avLst/>
          </a:prstGeom>
          <a:noFill/>
        </p:spPr>
      </p:pic>
      <p:pic>
        <p:nvPicPr>
          <p:cNvPr id="53262" name="Picture 14" descr="http://t1.gstatic.com/images?q=tbn:WzwJC9IPQ0XCfM:http://www.walltowallstencils.com/a/a3019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3810000"/>
            <a:ext cx="44767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Shelving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latin typeface="Cuckoo" pitchFamily="2" charset="0"/>
              </a:rPr>
              <a:t>wooden</a:t>
            </a:r>
          </a:p>
          <a:p>
            <a:r>
              <a:rPr lang="en-US" dirty="0" smtClean="0">
                <a:solidFill>
                  <a:srgbClr val="FFFF00"/>
                </a:solidFill>
                <a:latin typeface="Cuckoo" pitchFamily="2" charset="0"/>
              </a:rPr>
              <a:t> </a:t>
            </a:r>
            <a:r>
              <a:rPr lang="en-US" dirty="0" smtClean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uckoo" pitchFamily="2" charset="0"/>
              </a:rPr>
              <a:t>tops and ends in primary colors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uckoo" pitchFamily="2" charset="0"/>
              </a:rPr>
              <a:t> under windows – 36” high</a:t>
            </a:r>
          </a:p>
          <a:p>
            <a:r>
              <a:rPr lang="en-US" dirty="0" smtClean="0">
                <a:solidFill>
                  <a:srgbClr val="7030A0"/>
                </a:solidFill>
                <a:latin typeface="Cuckoo" pitchFamily="2" charset="0"/>
              </a:rPr>
              <a:t> main collection – 42” high</a:t>
            </a:r>
          </a:p>
          <a:p>
            <a:r>
              <a:rPr lang="en-US" dirty="0" smtClean="0"/>
              <a:t> magazine rack – 60” high</a:t>
            </a:r>
            <a:endParaRPr lang="en-US" dirty="0"/>
          </a:p>
        </p:txBody>
      </p:sp>
      <p:pic>
        <p:nvPicPr>
          <p:cNvPr id="4" name="Picture 3" descr="Library%20Interior.jpg"/>
          <p:cNvPicPr>
            <a:picLocks noChangeAspect="1"/>
          </p:cNvPicPr>
          <p:nvPr/>
        </p:nvPicPr>
        <p:blipFill>
          <a:blip r:embed="rId2" cstate="print"/>
          <a:srcRect l="202" t="31111"/>
          <a:stretch>
            <a:fillRect/>
          </a:stretch>
        </p:blipFill>
        <p:spPr>
          <a:xfrm>
            <a:off x="1572584" y="3810000"/>
            <a:ext cx="6530602" cy="3048000"/>
          </a:xfrm>
          <a:prstGeom prst="rect">
            <a:avLst/>
          </a:prstGeom>
        </p:spPr>
      </p:pic>
      <p:sp>
        <p:nvSpPr>
          <p:cNvPr id="9" name="Curved Right Arrow 8"/>
          <p:cNvSpPr/>
          <p:nvPr/>
        </p:nvSpPr>
        <p:spPr>
          <a:xfrm>
            <a:off x="685800" y="2895600"/>
            <a:ext cx="914400" cy="3733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20173675">
            <a:off x="7491164" y="3091027"/>
            <a:ext cx="970978" cy="28172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7" name="Picture 3" descr="Bookshelves"/>
          <p:cNvPicPr>
            <a:picLocks noChangeAspect="1" noChangeArrowheads="1"/>
          </p:cNvPicPr>
          <p:nvPr/>
        </p:nvPicPr>
        <p:blipFill>
          <a:blip r:embed="rId3" cstate="print">
            <a:lum bright="10000" contrast="23000"/>
          </a:blip>
          <a:srcRect l="36082"/>
          <a:stretch>
            <a:fillRect/>
          </a:stretch>
        </p:blipFill>
        <p:spPr bwMode="auto">
          <a:xfrm>
            <a:off x="3657600" y="685800"/>
            <a:ext cx="480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://t2.gstatic.com/images?q=tbn:Vsg2EJGtU6-j2M:http://www.cksinfo.com/clipart/construction/tools/painting/paintbrush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86136" y="36098"/>
            <a:ext cx="876156" cy="902008"/>
          </a:xfrm>
          <a:prstGeom prst="rect">
            <a:avLst/>
          </a:prstGeom>
          <a:noFill/>
        </p:spPr>
      </p:pic>
      <p:pic>
        <p:nvPicPr>
          <p:cNvPr id="1035" name="Picture 11" descr="http://t0.gstatic.com/images?q=tbn:CsoUuJ31US3TqM:http://images.clipartof.com/small/30594-Clipart-Illustration-Of-A-Wood-Handled-Paintbrush-With-Blue-Paint-On-The-Bristles-Resting-In-Front-Of-A-Can-Of-Blue-Pain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1676400"/>
            <a:ext cx="990601" cy="918370"/>
          </a:xfrm>
          <a:prstGeom prst="rect">
            <a:avLst/>
          </a:prstGeom>
          <a:noFill/>
        </p:spPr>
      </p:pic>
      <p:pic>
        <p:nvPicPr>
          <p:cNvPr id="14338" name="Picture 2" descr="http://t3.gstatic.com/images?q=tbn:PS-Tmmvr5z4jYM:http://images.clipartof.com/thumbnails/30591-Clipart-Illustration-Of-A-Wood-Handled-Paintbrush-With-Yellow-Paint-On-The-Bristles-Resting-In-Front-Of-A-Can-Of-Yellow-Paint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3657600" y="1371600"/>
            <a:ext cx="838200" cy="762000"/>
          </a:xfrm>
          <a:prstGeom prst="rect">
            <a:avLst/>
          </a:prstGeom>
          <a:noFill/>
        </p:spPr>
      </p:pic>
      <p:pic>
        <p:nvPicPr>
          <p:cNvPr id="11" name="Picture 10" descr="Library%20Interior.jpg"/>
          <p:cNvPicPr>
            <a:picLocks noChangeAspect="1"/>
          </p:cNvPicPr>
          <p:nvPr/>
        </p:nvPicPr>
        <p:blipFill>
          <a:blip r:embed="rId10" cstate="print"/>
          <a:srcRect l="202" t="31111"/>
          <a:stretch>
            <a:fillRect/>
          </a:stretch>
        </p:blipFill>
        <p:spPr>
          <a:xfrm>
            <a:off x="1600200" y="3733800"/>
            <a:ext cx="64008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Magazine Rack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5844" name="Picture 4" descr="http://t3.gstatic.com/images?q=tbn:9q1fi1sMlNNn-M:http://66.11.128.89/products/images/Paragon%2520Magazine%2520R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3352800" cy="31357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67200" y="14478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60” tall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438400"/>
            <a:ext cx="35052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Jokerman" pitchFamily="82" charset="0"/>
              </a:rPr>
              <a:t>Tilted shelves</a:t>
            </a:r>
            <a:endParaRPr lang="en-US" sz="3600" b="1" dirty="0">
              <a:solidFill>
                <a:srgbClr val="002060"/>
              </a:solidFill>
              <a:latin typeface="Jokerman" pitchFamily="82" charset="0"/>
            </a:endParaRPr>
          </a:p>
        </p:txBody>
      </p:sp>
      <p:pic>
        <p:nvPicPr>
          <p:cNvPr id="6" name="Picture 5" descr="Floorplan.JPG"/>
          <p:cNvPicPr/>
          <p:nvPr/>
        </p:nvPicPr>
        <p:blipFill>
          <a:blip r:embed="rId4" cstate="print"/>
          <a:srcRect l="2603" t="60755" r="84708" b="25120"/>
          <a:stretch>
            <a:fillRect/>
          </a:stretch>
        </p:blipFill>
        <p:spPr>
          <a:xfrm rot="5400000">
            <a:off x="4762500" y="2552702"/>
            <a:ext cx="4191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and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5105400"/>
          </a:xfrm>
          <a:ln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Baskerville Old Face" pitchFamily="18" charset="0"/>
              </a:rPr>
              <a:t>Design encourages: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Baskerville Old Face" pitchFamily="18" charset="0"/>
              </a:rPr>
              <a:t> Curricular connections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Baskerville Old Face" pitchFamily="18" charset="0"/>
              </a:rPr>
              <a:t> Instruction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Baskerville Old Face" pitchFamily="18" charset="0"/>
              </a:rPr>
              <a:t> Research (w/ and w/o technology)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Baskerville Old Face" pitchFamily="18" charset="0"/>
              </a:rPr>
              <a:t> Silent Reading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Baskerville Old Face" pitchFamily="18" charset="0"/>
              </a:rPr>
              <a:t> Story times</a:t>
            </a: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Baskerville Old Face" pitchFamily="18" charset="0"/>
              </a:rPr>
              <a:t> Fulfillment of AASL Information Literacy Standards</a:t>
            </a: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</a:rPr>
              <a:t>	</a:t>
            </a:r>
            <a:endParaRPr lang="en-US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0688" cy="1143000"/>
          </a:xfrm>
        </p:spPr>
        <p:txBody>
          <a:bodyPr/>
          <a:lstStyle/>
          <a:p>
            <a:r>
              <a:rPr lang="en-US" dirty="0" smtClean="0"/>
              <a:t>From the old…..</a:t>
            </a:r>
            <a:endParaRPr lang="en-US" dirty="0"/>
          </a:p>
        </p:txBody>
      </p:sp>
      <p:pic>
        <p:nvPicPr>
          <p:cNvPr id="4" name="Content Placeholder 3" descr="Scan12032008_13403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7837122" cy="5257800"/>
          </a:xfrm>
        </p:spPr>
      </p:pic>
      <p:pic>
        <p:nvPicPr>
          <p:cNvPr id="5" name="Picture 4" descr="Scan12022008_13471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8600"/>
            <a:ext cx="2648672" cy="1143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28600"/>
            <a:ext cx="28194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Willards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Elementary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http://www.clipart-directory.com/clipart/book/tn_BOS01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68642">
            <a:off x="7717319" y="771914"/>
            <a:ext cx="1278868" cy="1193610"/>
          </a:xfrm>
          <a:prstGeom prst="rect">
            <a:avLst/>
          </a:prstGeom>
          <a:noFill/>
        </p:spPr>
      </p:pic>
      <p:pic>
        <p:nvPicPr>
          <p:cNvPr id="6150" name="Picture 6" descr="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762000"/>
            <a:ext cx="1028700" cy="144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6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Environmental Design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696200" cy="4648200"/>
          </a:xfrm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n w="1905"/>
                <a:solidFill>
                  <a:srgbClr val="DA77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Heating and Air Conditioning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905"/>
                <a:solidFill>
                  <a:srgbClr val="DA77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Controls located in MS’s office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905"/>
                <a:solidFill>
                  <a:srgbClr val="DA77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Separate from school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905"/>
                <a:solidFill>
                  <a:srgbClr val="DA772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70 – 77 degrees consistently</a:t>
            </a:r>
          </a:p>
          <a:p>
            <a:pPr>
              <a:buNone/>
            </a:pP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Ventilation System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Humidity constant 60%</a:t>
            </a: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Filters reduce mold, mildew, and air particulates</a:t>
            </a:r>
            <a:endParaRPr lang="en-US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143000"/>
            <a:ext cx="54864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Book Preservation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http://t1.gstatic.com/images?q=tbn:nmPZ8x1GpDf_4M:http://www.funwithspot.co.uk/img/bookshelf_r1_c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3276600"/>
            <a:ext cx="790575" cy="1718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See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58814">
            <a:off x="3237746" y="-724654"/>
            <a:ext cx="2757185" cy="27571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80288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Lighting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086600" cy="2362200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Book stacks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 parallel with linear fluorescent lamps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 centered above each aisle</a:t>
            </a:r>
          </a:p>
        </p:txBody>
      </p:sp>
      <p:sp>
        <p:nvSpPr>
          <p:cNvPr id="5122" name="AutoShape 2" descr="data:image/jpg;base64,/9j/4AAQSkZJRgABAQAAAQABAAD/2wBDAAkGBwgHBgkIBwgKCgkLDRYPDQwMDRsUFRAWIB0iIiAdHx8kKDQsJCYxJx8fLT0tMTU3Ojo6Iys/RD84QzQ5Ojf/2wBDAQoKCg0MDRoPDxo3JR8lNzc3Nzc3Nzc3Nzc3Nzc3Nzc3Nzc3Nzc3Nzc3Nzc3Nzc3Nzc3Nzc3Nzc3Nzc3Nzc3Nzf/wAARCABeAF0DASIAAhEBAxEB/8QAHAABAQACAwEBAAAAAAAAAAAAAAcBBQIDBgQI/8QAOxAAAQMDAQYDBQYDCQAAAAAAAQIDBAAFEQYHEiExQVETYZEUIkJxgQgyM1KhsRUWIyRDRFNykrLB0f/EABoBAQACAwEAAAAAAAAAAAAAAAACBAEFBgP/xAAmEQEAAgAFAwMFAAAAAAAAAAAAAQIDBBESIQUTMRRRoSIyQWGx/9oADAMBAAIRAxEAPwC4U61jNZoFTLbZAu7Vsiais86S2u1PJdWwhZ3CM8HCnqQeHH4SfrTa6JkVqbEeiyUBxl5Cm3EHkpJGCKDW6RvzGpdPwrtHwkSGwVoz9xY4KT9Dn963NTDY/Zr5pmffbLPiu/wpuRvRJS8ALUDj3RnOFJ3Tw4AgjrVPoFSnaLd7g9tK0tYrPOfjub3iSCy4RlKlDIUOR91B596qpqV6SsV2m7W75qC+QXYzcdBbh+JyUlXuJKSMg+4k5weBVQVUU60pQKUpQSm57Vpmn9XOQNR2B+HbFcGXQd9wjP4nD3VA9geHnyqjWa926+Q0zLTMZlR1fG2rOD2I5g+RFZvNmtt6hLiXWEzKYV8Dqc4PcHmD5jjUvVsnuVi1FGuWir2uIwXQHm3ySUIzx5cHB0wcfPrQV8HNK4o+7zz51ob/AKnj2ucxbIzZm3aSMswm1AEJ/OtXwIHc8T0BrFrRWNZG9wAc44muWfn6V4G4WDU18JN11Q5BZP8AhbQ34YA7FxR3lft5VpndkNpcyo3i8lw81qkA5PpWuv1bK1nTd8J7LKuT8xWN0cx17VHXtld0hDxNP6xuMd0cg4tQB+qVZ/StS/rXaBs/ltM6lQi5wlnCHF4IX3CXEgHPkoE1YwM7gY86UtyxNZjyvVK1mmr3E1FZYt1gKJYkI3gFc0HOCk+YPCuWobs1YrNKukhp51qMjfWhlIKiPLJFWkWxriVYOOGfnUhRrvX+qDjSmmExIxziVLGRjvlW6n6DNfdC0jtEf35F01ohl9eB4TKVFCQO27uDr0FBUqUpQfDfJ38Ls864bu/7LHce3c43t1JOM+eKlWxJxd3RfNQT1l64y5YbW6rnuhIVgdhlXLsB2qn6pjLmaau0ZpO8t6E8hIHUlBA/Wo/9nm4JMa721RAWlaH0jqQQUn0IT61ruq7vSW2/r+p0+5YqzSlcYsMGvI7WIzEnQN28dIPhNpdQeywoY/cj6164kCp3talv3KNC0jaUeNcrq8klH+Wyk5KldhkegVVzp+Ha+ZpFff4hG8/S+/YG0tvZ8yVg4clOqRkdMgfuDVGUAoEKAIPAg1rNMWZnT9hg2qOd5uK0Eb35jzUr6kk/WtpXcKxgClKUClKUGDX50sQ/kbbO/AX/AE4kh5TCc8B4bhCm/Q7o+lfoyoh9omxKQq26ijDdUD7K8ocweKkH/kP9teeLhxi4c0n8sxOkq9WFHAzWl0Zdl33S1suTv4j7ALn+sZCv1BprHUDGmNPyLpIG+W8JabzjxFn7o/8AfIGuE7N+72ojnXRZ141depdRJta2IMJgzbxLyIkJB4qP5lH4UDmSe3p36O0obMuTc7pITNvs45lSgnASOjbfZA4fPArU7J7O6q2K1ReFF+8XgBxTqv7tn4EJ7DgD6dq98BXYZLI0yteObT5lXvbcyKUpV9EpSlApSlAqYfaCmpj6JbjYyuTMQAccgkFRP6AfWqfUH27QVwLzGvDWoiXyQWra4sqU10KkAZASccd4DPHic4oN7s01rplvTVttK7kiLKjMhC0Sv6YKsknCuRGSevpXw7dJ8Sbpe3pgy2JB9vScMupWfw19jXgYMeRdmkuq0rZpxc5ORZQjqJ65QhwAHy3RXutCaTdtF0RdZ1ktdmZax/aJc32lxJJ5Np3sJUeWTx7VrI6Zh1zHfrM+6e/jRUtEMORtHWNl5Cm3EQGEqQoEFJ8MZBB5Gt3WE+dZrZoFKUoFKUoFKUoFTLbhp+83qytLs0aPJSySX2vASp/HMFtR498gYJ9RVNrG786D8q2V3RZYDOqrHd4sxtO6XYDvBzHUocOUnhxwSPIV7nR1qtz1yivaF05PWd8Fd2vh9yMOvhoBwpWDwPMetev2pWC66mlWmzWueiE1ID65alFQ30p8MAYA977x4EgV7uBGRFhsRkcUMtpbT8kjH/VB3IGE+fWuVKUClZrHWgUpSg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427038"/>
            <a:ext cx="885825" cy="895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" descr="Media Center Lighting"/>
          <p:cNvPicPr>
            <a:picLocks noChangeAspect="1" noChangeArrowheads="1"/>
          </p:cNvPicPr>
          <p:nvPr/>
        </p:nvPicPr>
        <p:blipFill>
          <a:blip r:embed="rId4" cstate="print"/>
          <a:srcRect l="8696" r="47727" b="15151"/>
          <a:stretch>
            <a:fillRect/>
          </a:stretch>
        </p:blipFill>
        <p:spPr bwMode="auto">
          <a:xfrm>
            <a:off x="6477000" y="152400"/>
            <a:ext cx="2438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5000" y="3886200"/>
            <a:ext cx="6705600" cy="2138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 cmpd="thickThin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Computer area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indirect lighting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fluorescent ceiling fixtures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minimize glare</a:t>
            </a:r>
          </a:p>
        </p:txBody>
      </p:sp>
      <p:pic>
        <p:nvPicPr>
          <p:cNvPr id="5130" name="Picture 10" descr="http://t3.gstatic.com/images?q=tbn:dskDtCE8wYGUwM:http://samanthika.files.wordpress.com/2008/03/computers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733800"/>
            <a:ext cx="2209800" cy="1295400"/>
          </a:xfrm>
          <a:prstGeom prst="rect">
            <a:avLst/>
          </a:prstGeom>
          <a:noFill/>
        </p:spPr>
      </p:pic>
      <p:pic>
        <p:nvPicPr>
          <p:cNvPr id="5134" name="Picture 14" descr="http://t3.gstatic.com/images?q=tbn:UyWrnIgZnSDsgM:http://machinesthatgobing.com/images/lg-monitor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5715000"/>
            <a:ext cx="116205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4038600" cy="1143000"/>
          </a:xfrm>
        </p:spPr>
        <p:txBody>
          <a:bodyPr anchor="t">
            <a:normAutofit/>
          </a:bodyPr>
          <a:lstStyle/>
          <a:p>
            <a:r>
              <a:rPr lang="en-US" sz="4800" dirty="0" smtClean="0"/>
              <a:t>Lighting </a:t>
            </a:r>
            <a:r>
              <a:rPr lang="en-US" sz="2000" dirty="0" smtClean="0"/>
              <a:t>(continued)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7620000" cy="5105400"/>
          </a:xfrm>
          <a:solidFill>
            <a:srgbClr val="FF3300"/>
          </a:solidFill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latin typeface="Teletype" pitchFamily="2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suspended fluorescent fixtures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 up-light distribution – 80%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 down-light distribution – 20%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 T5 high output lamps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 neutral color blending w/ daylight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 low mercury content (safer disposal)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FFFF00"/>
                </a:solidFill>
                <a:latin typeface="Lucida Bright" pitchFamily="18" charset="0"/>
                <a:ea typeface="Tahoma" pitchFamily="34" charset="0"/>
                <a:cs typeface="Tahoma" pitchFamily="34" charset="0"/>
              </a:rPr>
              <a:t> track lights for wall mural</a:t>
            </a:r>
            <a:endParaRPr lang="en-US" b="1" dirty="0">
              <a:solidFill>
                <a:srgbClr val="FFFF00"/>
              </a:solidFill>
              <a:latin typeface="Lucida Bright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0"/>
            <a:ext cx="657552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wordArtVert" wrap="square" rtlCol="0">
            <a:spAutoFit/>
          </a:bodyPr>
          <a:lstStyle/>
          <a:p>
            <a:pPr>
              <a:buNone/>
            </a:pPr>
            <a:r>
              <a:rPr lang="en-US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ea typeface="Tahoma" pitchFamily="34" charset="0"/>
                <a:cs typeface="Aharoni" pitchFamily="2" charset="-79"/>
              </a:rPr>
              <a:t>Reading &amp; Main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1" y="6235522"/>
            <a:ext cx="1752599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Area</a:t>
            </a:r>
            <a:endParaRPr lang="en-US" sz="3600" dirty="0"/>
          </a:p>
        </p:txBody>
      </p:sp>
      <p:pic>
        <p:nvPicPr>
          <p:cNvPr id="4098" name="Picture 2" descr="http://t2.gstatic.com/images?q=tbn:BX-KcIbgXrhWVM:http://www.clipartguide.com/_named_clipart_images/0511-0905-2621-4946_Black_and_White_Track_Lights_clipart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6019800"/>
            <a:ext cx="1600200" cy="474133"/>
          </a:xfrm>
          <a:prstGeom prst="rect">
            <a:avLst/>
          </a:prstGeom>
          <a:noFill/>
        </p:spPr>
      </p:pic>
      <p:pic>
        <p:nvPicPr>
          <p:cNvPr id="9226" name="Picture 10" descr="http://t1.gstatic.com/images?q=tbn:iKMNFQXuZxfmTM:http://img.archiexpo.com/images_ae/photo-g/fluorescent-suspended-luminaire-134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57200"/>
            <a:ext cx="1676400" cy="762000"/>
          </a:xfrm>
          <a:prstGeom prst="rect">
            <a:avLst/>
          </a:prstGeom>
          <a:noFill/>
        </p:spPr>
      </p:pic>
      <p:pic>
        <p:nvPicPr>
          <p:cNvPr id="16390" name="Picture 6" descr="http://t1.gstatic.com/images?q=tbn:AlgxJ22GTKsTUM:http://www.wpclipart.com/weather/sun/sun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962400"/>
            <a:ext cx="705664" cy="665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944562"/>
          </a:xfrm>
          <a:solidFill>
            <a:schemeClr val="bg1"/>
          </a:solidFill>
        </p:spPr>
        <p:txBody>
          <a:bodyPr anchor="t">
            <a:normAutofit fontScale="90000"/>
          </a:bodyPr>
          <a:lstStyle/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</a:rPr>
              <a:t>Lighting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(continued)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153400" cy="3276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MS’s office &amp; Circulation Desk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3600" b="1" dirty="0" smtClean="0">
                <a:solidFill>
                  <a:srgbClr val="FF0000"/>
                </a:solidFill>
              </a:rPr>
              <a:t> table lamps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 lights centrally controlled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one switch on wall at entrance to activate entry lights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990600" y="4343400"/>
          <a:ext cx="81534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2" name="Picture 4" descr="http://t0.gstatic.com/images?q=tbn:dYRUaQcE5e_CBM:http://dir.coolclips.com/Household/Doors_and_Windows/Blinds/horizontal_blinds_CoolClips_vc0077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6172200"/>
            <a:ext cx="2133600" cy="685800"/>
          </a:xfrm>
          <a:prstGeom prst="rect">
            <a:avLst/>
          </a:prstGeom>
          <a:noFill/>
        </p:spPr>
      </p:pic>
      <p:pic>
        <p:nvPicPr>
          <p:cNvPr id="2054" name="Picture 6" descr="http://t1.gstatic.com/images?q=tbn:rBgJI9MMOSZOEM:http://www.faqs.org/photo-dict/photofiles/list/1731/2292light_switc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2130" y="3505200"/>
            <a:ext cx="544830" cy="762000"/>
          </a:xfrm>
          <a:prstGeom prst="rect">
            <a:avLst/>
          </a:prstGeom>
          <a:noFill/>
        </p:spPr>
      </p:pic>
      <p:pic>
        <p:nvPicPr>
          <p:cNvPr id="2058" name="Picture 10" descr="http://t0.gstatic.com/images?q=tbn:wGMMD0Np4uxs6M:http://www.1stopelectrics.com/image/product/hq24a/2/varilight_4_gang_1_way_4x250_watt_standard_dimmer_switch_classic_white_plastic_with_aluminium_knob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2362200"/>
            <a:ext cx="1428750" cy="781051"/>
          </a:xfrm>
          <a:prstGeom prst="rect">
            <a:avLst/>
          </a:prstGeom>
          <a:noFill/>
        </p:spPr>
      </p:pic>
      <p:pic>
        <p:nvPicPr>
          <p:cNvPr id="2062" name="Picture 14" descr="http://t0.gstatic.com/images?q=tbn:p9AYJ8xPj2T93M:http://www.hscripts.com/freeimages/icons/electrical/desk-lamp/desk-lamp-clipart5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14800" y="1676400"/>
            <a:ext cx="628650" cy="781565"/>
          </a:xfrm>
          <a:prstGeom prst="rect">
            <a:avLst/>
          </a:prstGeom>
          <a:noFill/>
        </p:spPr>
      </p:pic>
      <p:pic>
        <p:nvPicPr>
          <p:cNvPr id="2064" name="Picture 16" descr="http://t3.gstatic.com/images?q=tbn:jZVv66P8cVAx0M:http://us.123rf.com/400wm/400/400/denchik/denchik0903/denchik090300022/456820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95400" y="4419600"/>
            <a:ext cx="1676400" cy="914401"/>
          </a:xfrm>
          <a:prstGeom prst="rect">
            <a:avLst/>
          </a:prstGeom>
          <a:noFill/>
        </p:spPr>
      </p:pic>
      <p:pic>
        <p:nvPicPr>
          <p:cNvPr id="2070" name="Picture 22" descr="http://t2.gstatic.com/images?q=tbn:n0R6plRATUv96M:http://us.123rf.com/400wm/400/400/denchik/denchik0902/denchik090200039/435660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34200" y="4419600"/>
            <a:ext cx="1600200" cy="9144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90800" y="6324600"/>
            <a:ext cx="1258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remote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633478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controlled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2162"/>
          </a:xfrm>
        </p:spPr>
        <p:txBody>
          <a:bodyPr anchor="t"/>
          <a:lstStyle/>
          <a:p>
            <a:r>
              <a:rPr lang="en-US" dirty="0" smtClean="0"/>
              <a:t>Special Learners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924800" cy="4419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txBody>
          <a:bodyPr/>
          <a:lstStyle/>
          <a:p>
            <a:pPr marL="596646" indent="-514350">
              <a:buNone/>
            </a:pPr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Bookshelf aisles – 4 feet wide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r>
              <a:rPr lang="en-US" dirty="0" smtClean="0"/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Bookshelf height</a:t>
            </a:r>
          </a:p>
          <a:p>
            <a:pPr marL="596646" indent="-51435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Circulation Desk 36” high</a:t>
            </a:r>
          </a:p>
          <a:p>
            <a:pPr marL="596646" indent="-51435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All tables             appropriate height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066800"/>
            <a:ext cx="47244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ACCOMMADATIONS</a:t>
            </a:r>
            <a:endParaRPr lang="en-US" sz="2800" dirty="0"/>
          </a:p>
        </p:txBody>
      </p:sp>
      <p:pic>
        <p:nvPicPr>
          <p:cNvPr id="1026" name="Picture 2" descr="http://t3.gstatic.com/images?q=tbn:wJVvLj6qJHO0YM:http://www.fotosearch.com/bthumb/UNC/UNC265/u17267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752600"/>
            <a:ext cx="942975" cy="942976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zlAsyzvpuWZhBM:http://www.stockphotopro.com/photo-thumbs-2/stockphotopro_234886KLM_no_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1905000" cy="1143000"/>
          </a:xfrm>
          <a:prstGeom prst="rect">
            <a:avLst/>
          </a:prstGeom>
          <a:noFill/>
        </p:spPr>
      </p:pic>
      <p:pic>
        <p:nvPicPr>
          <p:cNvPr id="1032" name="Picture 8" descr="http://www.universalseating.com/ldg/images/HorizonsCirculationDe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962400"/>
            <a:ext cx="2133600" cy="909439"/>
          </a:xfrm>
          <a:prstGeom prst="rect">
            <a:avLst/>
          </a:prstGeom>
          <a:noFill/>
        </p:spPr>
      </p:pic>
      <p:pic>
        <p:nvPicPr>
          <p:cNvPr id="1034" name="Picture 10" descr="http://t1.gstatic.com/images?q=tbn:mUTxDSAhi5TC_M:http://www.graphicsfactory.com/clip-art/image_files/tn_image/8/708928-tn_disabled_work_computer0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876800"/>
            <a:ext cx="12192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868362"/>
          </a:xfrm>
        </p:spPr>
        <p:txBody>
          <a:bodyPr anchor="t"/>
          <a:lstStyle/>
          <a:p>
            <a:r>
              <a:rPr lang="en-US" dirty="0" smtClean="0"/>
              <a:t>Special Learners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52578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596646" indent="-514350">
              <a:buNone/>
            </a:pPr>
            <a:r>
              <a:rPr lang="en-US" sz="4200" dirty="0" smtClean="0">
                <a:latin typeface="Informal011 BT" pitchFamily="82" charset="0"/>
              </a:rPr>
              <a:t>Computer adaptations</a:t>
            </a:r>
            <a:endParaRPr lang="en-US" dirty="0" smtClean="0">
              <a:latin typeface="Informal011 BT" pitchFamily="82" charset="0"/>
            </a:endParaRPr>
          </a:p>
          <a:p>
            <a:pPr marL="596646" indent="-514350">
              <a:buFont typeface="Wingdings" pitchFamily="2" charset="2"/>
              <a:buChar char="ü"/>
            </a:pPr>
            <a:r>
              <a:rPr lang="en-US" sz="3600" b="1" dirty="0" smtClean="0">
                <a:latin typeface="Tubular" pitchFamily="2" charset="0"/>
              </a:rPr>
              <a:t>Voice activated</a:t>
            </a:r>
          </a:p>
          <a:p>
            <a:pPr marL="596646" indent="-514350">
              <a:buFont typeface="Wingdings" pitchFamily="2" charset="2"/>
              <a:buChar char="ü"/>
            </a:pPr>
            <a:r>
              <a:rPr lang="en-US" sz="3600" b="1" dirty="0" smtClean="0">
                <a:latin typeface="Tubular" pitchFamily="2" charset="0"/>
              </a:rPr>
              <a:t> Zoom font</a:t>
            </a:r>
          </a:p>
          <a:p>
            <a:pPr marL="596646" indent="-514350">
              <a:buFont typeface="Wingdings" pitchFamily="2" charset="2"/>
              <a:buChar char="ü"/>
            </a:pPr>
            <a:r>
              <a:rPr lang="en-US" sz="3600" b="1" dirty="0" smtClean="0">
                <a:latin typeface="Tubular" pitchFamily="2" charset="0"/>
              </a:rPr>
              <a:t> Large keyboard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r>
              <a:rPr lang="en-US" sz="4100" dirty="0" smtClean="0">
                <a:latin typeface="Informal011 BT" pitchFamily="82" charset="0"/>
              </a:rPr>
              <a:t>Signage</a:t>
            </a:r>
          </a:p>
          <a:p>
            <a:pPr marL="596646" indent="-514350">
              <a:buFont typeface="Wingdings" pitchFamily="2" charset="2"/>
              <a:buChar char="ü"/>
            </a:pPr>
            <a:r>
              <a:rPr lang="en-US" sz="4100" dirty="0" smtClean="0">
                <a:latin typeface="Tubular" pitchFamily="2" charset="0"/>
              </a:rPr>
              <a:t>Clarity</a:t>
            </a:r>
          </a:p>
          <a:p>
            <a:pPr marL="596646" indent="-514350">
              <a:buFont typeface="Wingdings" pitchFamily="2" charset="2"/>
              <a:buChar char="ü"/>
            </a:pPr>
            <a:endParaRPr lang="en-US" sz="4100" dirty="0" smtClean="0">
              <a:latin typeface="Informal011 BT" pitchFamily="82" charset="0"/>
            </a:endParaRPr>
          </a:p>
          <a:p>
            <a:pPr marL="596646" indent="-514350">
              <a:buFont typeface="Wingdings" pitchFamily="2" charset="2"/>
              <a:buChar char="ü"/>
            </a:pPr>
            <a:endParaRPr lang="en-US" sz="4100" dirty="0" smtClean="0">
              <a:latin typeface="Informal011 BT" pitchFamily="82" charset="0"/>
            </a:endParaRPr>
          </a:p>
          <a:p>
            <a:pPr marL="596646" indent="-514350">
              <a:buFont typeface="Wingdings" pitchFamily="2" charset="2"/>
              <a:buChar char="ü"/>
            </a:pPr>
            <a:endParaRPr lang="en-US" sz="4100" dirty="0" smtClean="0">
              <a:latin typeface="Informal011 BT" pitchFamily="82" charset="0"/>
            </a:endParaRPr>
          </a:p>
          <a:p>
            <a:pPr marL="596646" indent="-514350">
              <a:buFont typeface="Wingdings" pitchFamily="2" charset="2"/>
              <a:buChar char="ü"/>
            </a:pPr>
            <a:r>
              <a:rPr lang="en-US" sz="4100" dirty="0" smtClean="0">
                <a:latin typeface="Tubular" pitchFamily="2" charset="0"/>
              </a:rPr>
              <a:t>Braille</a:t>
            </a: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990600"/>
            <a:ext cx="47244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ACCOMMADATIONS</a:t>
            </a:r>
            <a:endParaRPr lang="en-US" sz="3600" dirty="0"/>
          </a:p>
        </p:txBody>
      </p:sp>
      <p:pic>
        <p:nvPicPr>
          <p:cNvPr id="46082" name="Picture 10" descr="http://libraryscenester.files.wordpress.com/2009/10/sign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724400"/>
            <a:ext cx="1319213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7" descr="http://www.sybasigns.com.au/images/2009%20term%202/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419600"/>
            <a:ext cx="167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http://farm1.static.flickr.com/93/223839049_12f0df6d95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429000"/>
            <a:ext cx="2209800" cy="310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" descr="library sign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581400"/>
            <a:ext cx="2286000" cy="71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http://t3.gstatic.com/images?q=tbn:xzzfUEe9UfMPIM:http://www.infolink.com.au/odin/images/218258/Braille-and-tactile-signs-from-Wood-Wood-Sign-Systems.jpg"/>
          <p:cNvPicPr>
            <a:picLocks noChangeAspect="1" noChangeArrowheads="1"/>
          </p:cNvPicPr>
          <p:nvPr/>
        </p:nvPicPr>
        <p:blipFill>
          <a:blip r:embed="rId6" cstate="print"/>
          <a:srcRect t="10126"/>
          <a:stretch>
            <a:fillRect/>
          </a:stretch>
        </p:blipFill>
        <p:spPr bwMode="auto">
          <a:xfrm>
            <a:off x="3248891" y="5638800"/>
            <a:ext cx="2618509" cy="1066800"/>
          </a:xfrm>
          <a:prstGeom prst="rect">
            <a:avLst/>
          </a:prstGeom>
          <a:noFill/>
        </p:spPr>
      </p:pic>
      <p:pic>
        <p:nvPicPr>
          <p:cNvPr id="46089" name="Picture 9" descr="http://t1.gstatic.com/images?q=tbn:Wg61lWAi3dlTYM:http://comps.fotosearch.com/comp/LIQ/LIQ119/keyboard_~vl0004b06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2209800"/>
            <a:ext cx="1644770" cy="838200"/>
          </a:xfrm>
          <a:prstGeom prst="rect">
            <a:avLst/>
          </a:prstGeom>
          <a:noFill/>
        </p:spPr>
      </p:pic>
      <p:pic>
        <p:nvPicPr>
          <p:cNvPr id="46091" name="Picture 11" descr="http://t3.gstatic.com/images?q=tbn:NxYnUE0UtVjpCM:http://school.discoveryeducation.com/clipart/images/stk-fgr6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1828800"/>
            <a:ext cx="1162050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498080" cy="868362"/>
          </a:xfrm>
        </p:spPr>
        <p:txBody>
          <a:bodyPr anchor="t"/>
          <a:lstStyle/>
          <a:p>
            <a:r>
              <a:rPr lang="en-US" dirty="0" smtClean="0"/>
              <a:t>Special Learners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153400" cy="5257800"/>
          </a:xfrm>
          <a:solidFill>
            <a:schemeClr val="bg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sz="4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Entrance Switch</a:t>
            </a:r>
          </a:p>
          <a:p>
            <a:pPr marL="596646" indent="-514350">
              <a:buNone/>
            </a:pPr>
            <a:endParaRPr lang="en-US" sz="4200" dirty="0" smtClean="0">
              <a:latin typeface="Aharoni" pitchFamily="2" charset="-79"/>
              <a:cs typeface="Aharoni" pitchFamily="2" charset="-79"/>
            </a:endParaRPr>
          </a:p>
          <a:p>
            <a:pPr marL="596646" indent="-514350">
              <a:buNone/>
            </a:pPr>
            <a:endParaRPr lang="en-US" sz="4200" dirty="0" smtClean="0">
              <a:latin typeface="Aharoni" pitchFamily="2" charset="-79"/>
              <a:cs typeface="Aharoni" pitchFamily="2" charset="-79"/>
            </a:endParaRPr>
          </a:p>
          <a:p>
            <a:pPr marL="596646" indent="-514350">
              <a:buNone/>
            </a:pPr>
            <a:r>
              <a:rPr lang="en-US" sz="4200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Indoor/Outdoor Carpet</a:t>
            </a:r>
            <a:endParaRPr lang="en-US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endParaRPr lang="en-US" dirty="0" smtClean="0"/>
          </a:p>
          <a:p>
            <a:pPr marL="596646" indent="-51435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990600"/>
            <a:ext cx="4953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ACCOMMADATIONS</a:t>
            </a:r>
            <a:endParaRPr lang="en-US" sz="2800" dirty="0"/>
          </a:p>
        </p:txBody>
      </p:sp>
      <p:pic>
        <p:nvPicPr>
          <p:cNvPr id="48130" name="Picture 2" descr="http://t1.gstatic.com/images?q=tbn:kfGtrwo7Qt11uM:http://shop.peiferlock.com/images/RCI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1981200" cy="1981202"/>
          </a:xfrm>
          <a:prstGeom prst="rect">
            <a:avLst/>
          </a:prstGeom>
          <a:noFill/>
        </p:spPr>
      </p:pic>
      <p:pic>
        <p:nvPicPr>
          <p:cNvPr id="48131" name="Picture 1" descr="http://blogs.northstarnet.org/egvpl/images/New%20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411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t0.gstatic.com/images?q=tbn:h_7oBL3aNWnmSM:http://www.clipartguide.com/_named_clipart_images/0060-0808-2402-2519_Child_in_a_Wheelchair_Clip_Art_clipart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981200" y="2362200"/>
            <a:ext cx="18288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 l="21474" t="37257" r="22596" b="31795"/>
          <a:stretch>
            <a:fillRect/>
          </a:stretch>
        </p:blipFill>
        <p:spPr bwMode="auto">
          <a:xfrm>
            <a:off x="1066800" y="1066800"/>
            <a:ext cx="784383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2895600" cy="7921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Relocation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838200"/>
            <a:ext cx="3733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ubular" pitchFamily="2" charset="0"/>
              </a:rPr>
              <a:t>And moving plans</a:t>
            </a:r>
            <a:endParaRPr lang="en-US" sz="3200" dirty="0">
              <a:latin typeface="Tubular" pitchFamily="2" charset="0"/>
            </a:endParaRPr>
          </a:p>
        </p:txBody>
      </p:sp>
      <p:pic>
        <p:nvPicPr>
          <p:cNvPr id="52228" name="Picture 4" descr="http://t0.gstatic.com/images?q=tbn:jGRYgs4LXltFtM:http://www.clker.com/cliparts/7/5/6/0/1194984469218270249clessidra_architetto_fra_01.svg.me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3767">
            <a:off x="8016092" y="583759"/>
            <a:ext cx="502433" cy="1151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2895600" cy="7921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Relocation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838200"/>
            <a:ext cx="3733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ubular" pitchFamily="2" charset="0"/>
              </a:rPr>
              <a:t>And moving plans</a:t>
            </a:r>
            <a:endParaRPr lang="en-US" sz="3200" b="1" dirty="0">
              <a:latin typeface="Tubular" pitchFamily="2" charset="0"/>
            </a:endParaRPr>
          </a:p>
        </p:txBody>
      </p:sp>
      <p:pic>
        <p:nvPicPr>
          <p:cNvPr id="5" name="Content Placeholder 4" descr="Floorplan.JPG"/>
          <p:cNvPicPr>
            <a:picLocks noGrp="1"/>
          </p:cNvPicPr>
          <p:nvPr>
            <p:ph idx="1"/>
          </p:nvPr>
        </p:nvPicPr>
        <p:blipFill>
          <a:blip r:embed="rId2" cstate="print"/>
          <a:srcRect l="1515" t="1980" r="1515" b="6931"/>
          <a:stretch>
            <a:fillRect/>
          </a:stretch>
        </p:blipFill>
        <p:spPr>
          <a:xfrm rot="5400000">
            <a:off x="2476499" y="-38099"/>
            <a:ext cx="5029202" cy="8001000"/>
          </a:xfrm>
          <a:prstGeom prst="rect">
            <a:avLst/>
          </a:prstGeom>
        </p:spPr>
      </p:pic>
      <p:sp>
        <p:nvSpPr>
          <p:cNvPr id="6" name="Up-Down Arrow 5"/>
          <p:cNvSpPr/>
          <p:nvPr/>
        </p:nvSpPr>
        <p:spPr>
          <a:xfrm>
            <a:off x="3810000" y="1447800"/>
            <a:ext cx="381000" cy="5181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381000"/>
            <a:ext cx="1447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June 9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7620000" cy="16764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STANDARDS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124200"/>
            <a:ext cx="7772400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AASL Information Literacy Standards for Student Learning</a:t>
            </a:r>
          </a:p>
          <a:p>
            <a:pPr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AASL 21</a:t>
            </a:r>
            <a:r>
              <a:rPr lang="en-US" sz="3600" b="1" baseline="30000" dirty="0" smtClean="0">
                <a:solidFill>
                  <a:schemeClr val="accent3">
                    <a:lumMod val="50000"/>
                  </a:schemeClr>
                </a:solidFill>
              </a:rPr>
              <a:t>st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Century Learner Standards</a:t>
            </a:r>
          </a:p>
          <a:p>
            <a:pPr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Maryland VSC - Media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new….</a:t>
            </a:r>
            <a:endParaRPr lang="en-US" dirty="0"/>
          </a:p>
        </p:txBody>
      </p:sp>
      <p:pic>
        <p:nvPicPr>
          <p:cNvPr id="4" name="Content Placeholder 3" descr="1999015_WillardsElem_H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295400"/>
            <a:ext cx="7772400" cy="5321559"/>
          </a:xfrm>
        </p:spPr>
      </p:pic>
      <p:pic>
        <p:nvPicPr>
          <p:cNvPr id="5" name="Picture 4" descr="P1000840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6718" y="1143000"/>
            <a:ext cx="1106682" cy="1219199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086600" y="38100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2003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P10001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8600"/>
            <a:ext cx="1676400" cy="15923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714488" cy="6248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AASL Information Literacy Standards for Student Learning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Information Literacy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Standard 1:  The student who is information literate accesses information efficiently and effectively.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Indicator 1: Recognizes the need for information.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(Computer, reference and instructional areas)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Indicator 4: Identifies a variety of potential sources of information.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(Computer, research and areas.)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Indicator 5: Develops and uses successful strategies for locating information.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(Computers,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reference, non-fiction)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Standard 2: The student who is information literate evaluates information critically and competently.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Indicator 1: Determines accuracy, relevance, and comprehensiveness.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(Computers, non-fiction,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reference.)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Indicator 4: Selects information appropriate to the problem or question at hand.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(Computers,  non-fiction, reference)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Standard 3: The student who is information literate uses information accurately and creatively.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Indicator 2: Integrate new information into one’s own knowledge.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(Non-fiction, Computers)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04800"/>
            <a:ext cx="7714488" cy="6248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AASL Information Literacy Standards for Student Learning</a:t>
            </a:r>
          </a:p>
          <a:p>
            <a:pPr algn="ctr">
              <a:buNone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Independent Learning Standards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Standard 4: The student who is an independent learner is information literate and pursues information related to personal interests.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Indicator 1: Seeks information related to various dimensions of personal well-being, such as career interest, community involvement, health matters and recreational pursuits.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(Non-fiction,  fiction.)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Indicator 2: Designs, develops, and evaluates information products and solutions related to personal interests.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(Non-fiction, fiction)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Standard 5: The student who is an independent learner is information literate and appreciates literature and other creative expressions of information.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Indicator 1: Is a competent and self-motivated reader.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(Fiction, Non-fiction, casual reading area)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Standard 6: The student who is an independent learner is information literate and strives for excellence in information seeking and knowledge generation.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Indicator 2: Devises strategies for revising, improving, and updating self-generated knowledge.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(Fiction, Non-fiction, casual reading)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457200"/>
            <a:ext cx="7714488" cy="5562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AASL Information Literacy Standards for Student Learning</a:t>
            </a:r>
          </a:p>
          <a:p>
            <a:pPr algn="ctr"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Social Responsibility Standards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Standard 7: The student who contributes positively to the learning community and to society is information literate and recognizes the importance of information to a democratic society.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Indicator 1: Seeks information from diverse sources, contexts, disciplines and cultures.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(Fiction, non-fiction, computers)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Standard 8: The student who contributes positively to the learning community and to society is information literate and practices ethical behavior in regard to information and information technology.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Indicator 3: Uses information technology responsibility. 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(Computers)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Standard 9: The student who contributes positively to the learning community and to society is information literate and participates effectively in groups to pursue and generate information.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Indicator 1: Shares knowledge and information with others.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(Casual reading area, instructional tables,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computers)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762000"/>
            <a:ext cx="7714488" cy="5029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AASL 21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Century Learner Standards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Standard 1: Inquire, think critically and gain knowledge.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(Computers,  instructional area, casual reading area, fiction and non-fiction)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Standard 2: Draw conclusions, make decisions, apply knowledge to new situations, and create new knowledge.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(Computers, instructional area, reference, non-fiction)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Standard 3: Share knowledge and participate ethically and productively as members of our democratic society.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(Instructional area, casual reading area, computers)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Standard 4: Pursue personal and aesthetic growth.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(Fiction, non-fiction, casual reading area, computers)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85800"/>
            <a:ext cx="7714488" cy="54864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Maryland VSC – Media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1.0 Literature Appreciation: Students will demonstrate an appreciation of literature as a reflection of human experience and reading as a pleasurable activity.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(Fiction, non-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fiction,casual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reading area)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2.0 Locate Information: Students will be able to use resources, in a wide variety of formats, to locate information to meet an identified need.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(Computers, reference, non-fiction)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3.0 Collect Information: Students will be able to collect information relevant to their current information need.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(Computers, reference, non-fiction, fiction)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4.0 Organize and Manage Data/information: Students will use appropriate print, non-print and computer/online/digital formats to organize and manage data/information.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(Computers, non-fiction)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5.0 Interpret Information: Students will be able to interpret information to generate new 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understandings and knowledge.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(Fiction, casual reading areas)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6.0 Share Findings/Conclusions: Students will be able to communicate findings/conclusions by producing materials in an appropriate format to support written, oral and multi-media presentations.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(Computers, communications room)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7.0 Ethical Use of Information: Students will demonstrate responsible attitudes toward the use of information.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(Computers, reference, instructional area)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2667000" cy="609600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/>
              <a:t>Bibliography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838200"/>
            <a:ext cx="7848600" cy="495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Association of School Librarians.  (1998). </a:t>
            </a:r>
            <a:r>
              <a:rPr lang="en-US" sz="1600" i="1" dirty="0" smtClean="0"/>
              <a:t>Information power: building partnerships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American </a:t>
            </a:r>
            <a:r>
              <a:rPr lang="en-US" sz="1600" i="1" dirty="0" smtClean="0"/>
              <a:t>    for learning</a:t>
            </a:r>
            <a:r>
              <a:rPr lang="en-US" sz="1600" dirty="0" smtClean="0"/>
              <a:t>. Chicago, IL: American Library Association.</a:t>
            </a:r>
          </a:p>
          <a:p>
            <a:pPr>
              <a:buNone/>
            </a:pPr>
            <a:r>
              <a:rPr lang="en-US" sz="1600" dirty="0" smtClean="0"/>
              <a:t> American Association of School Librarians. (2006). Standards for the 21st-century learner.</a:t>
            </a:r>
          </a:p>
          <a:p>
            <a:pPr>
              <a:buNone/>
            </a:pPr>
            <a:r>
              <a:rPr lang="en-US" sz="1600" dirty="0" smtClean="0"/>
              <a:t>     Retrieved April 20, 2010 from http://www.ala.org/ala/mgrps/divs/aasl/</a:t>
            </a:r>
          </a:p>
          <a:p>
            <a:pPr>
              <a:buNone/>
            </a:pPr>
            <a:r>
              <a:rPr lang="en-US" sz="1600" dirty="0" smtClean="0"/>
              <a:t>     </a:t>
            </a:r>
            <a:r>
              <a:rPr lang="en-US" sz="1600" dirty="0" err="1" smtClean="0"/>
              <a:t>guidelinesandstandards</a:t>
            </a:r>
            <a:r>
              <a:rPr lang="en-US" sz="1600" dirty="0" smtClean="0"/>
              <a:t>/</a:t>
            </a:r>
            <a:r>
              <a:rPr lang="en-US" sz="1600" dirty="0" err="1" smtClean="0"/>
              <a:t>learningstandards</a:t>
            </a:r>
            <a:r>
              <a:rPr lang="en-US" sz="1600" dirty="0" smtClean="0"/>
              <a:t>/standards.cfm </a:t>
            </a:r>
            <a:r>
              <a:rPr lang="en-US" sz="1600" dirty="0" err="1" smtClean="0"/>
              <a:t>doi</a:t>
            </a:r>
            <a:r>
              <a:rPr lang="en-US" sz="1600" dirty="0" smtClean="0"/>
              <a:t>: 248674 </a:t>
            </a:r>
          </a:p>
          <a:p>
            <a:pPr>
              <a:buNone/>
            </a:pPr>
            <a:r>
              <a:rPr lang="en-US" sz="1600" dirty="0" smtClean="0"/>
              <a:t> American Library Association. (2009, January 28). </a:t>
            </a:r>
            <a:r>
              <a:rPr lang="en-US" sz="1600" i="1" dirty="0" smtClean="0"/>
              <a:t>ALA / ISLMA information literacy standards</a:t>
            </a:r>
            <a:endParaRPr lang="en-US" sz="1600" dirty="0" smtClean="0"/>
          </a:p>
          <a:p>
            <a:pPr>
              <a:buNone/>
            </a:pPr>
            <a:r>
              <a:rPr lang="en-US" sz="1600" i="1" dirty="0" smtClean="0"/>
              <a:t>     for student learning</a:t>
            </a:r>
            <a:r>
              <a:rPr lang="en-US" sz="1600" dirty="0" smtClean="0"/>
              <a:t>.  Retrieved May 1, 2010 from http://21cif.com/resources/ materials/</a:t>
            </a:r>
          </a:p>
          <a:p>
            <a:pPr>
              <a:buNone/>
            </a:pPr>
            <a:r>
              <a:rPr lang="en-US" sz="1600" dirty="0" smtClean="0"/>
              <a:t>     survey/standards/alastandards.htm</a:t>
            </a:r>
          </a:p>
          <a:p>
            <a:pPr>
              <a:buNone/>
            </a:pPr>
            <a:r>
              <a:rPr lang="en-US" sz="1600" dirty="0" smtClean="0"/>
              <a:t> Becker Morgan Group (Photographer). (2010). </a:t>
            </a:r>
            <a:r>
              <a:rPr lang="en-US" sz="1600" dirty="0" err="1" smtClean="0"/>
              <a:t>Willards</a:t>
            </a:r>
            <a:r>
              <a:rPr lang="en-US" sz="1600" dirty="0" smtClean="0"/>
              <a:t> Elementary School Media Center</a:t>
            </a:r>
          </a:p>
          <a:p>
            <a:pPr>
              <a:buNone/>
            </a:pPr>
            <a:r>
              <a:rPr lang="en-US" sz="1600" dirty="0" smtClean="0"/>
              <a:t>     [Images of library].  </a:t>
            </a:r>
            <a:r>
              <a:rPr lang="en-US" sz="1600" dirty="0" err="1" smtClean="0"/>
              <a:t>Willards</a:t>
            </a:r>
            <a:r>
              <a:rPr lang="en-US" sz="1600" dirty="0" smtClean="0"/>
              <a:t>, Maryland; </a:t>
            </a:r>
            <a:r>
              <a:rPr lang="en-US" sz="1600" dirty="0" err="1" smtClean="0"/>
              <a:t>Willards</a:t>
            </a:r>
            <a:r>
              <a:rPr lang="en-US" sz="1600" dirty="0" smtClean="0"/>
              <a:t> Elementary School.  Retrieved April 19,</a:t>
            </a:r>
          </a:p>
          <a:p>
            <a:pPr>
              <a:buNone/>
            </a:pPr>
            <a:r>
              <a:rPr lang="en-US" sz="1600" dirty="0" smtClean="0"/>
              <a:t>     2010 from </a:t>
            </a:r>
            <a:r>
              <a:rPr lang="en-US" sz="1600" u="sng" dirty="0" smtClean="0">
                <a:hlinkClick r:id="rId2"/>
              </a:rPr>
              <a:t>http://www.beckermorgan.com/projects/dspProjectDetail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     </a:t>
            </a:r>
            <a:r>
              <a:rPr lang="en-US" sz="1600" u="sng" dirty="0" err="1" smtClean="0">
                <a:hlinkClick r:id="rId3"/>
              </a:rPr>
              <a:t>cfm?sector</a:t>
            </a:r>
            <a:r>
              <a:rPr lang="en-US" sz="1600" u="sng" dirty="0" smtClean="0">
                <a:hlinkClick r:id="rId3"/>
              </a:rPr>
              <a:t>=3&amp;project=35&amp;sub=16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 Bering, Wendy (Artist). </a:t>
            </a:r>
            <a:r>
              <a:rPr lang="en-US" sz="1600" i="1" dirty="0" smtClean="0"/>
              <a:t>Pelham public library mural</a:t>
            </a:r>
            <a:r>
              <a:rPr lang="en-US" sz="1600" dirty="0" smtClean="0"/>
              <a:t>. [Image of mural]. Pelham, New York;</a:t>
            </a:r>
          </a:p>
          <a:p>
            <a:pPr>
              <a:buNone/>
            </a:pPr>
            <a:r>
              <a:rPr lang="en-US" sz="1600" dirty="0" smtClean="0"/>
              <a:t>     Pelham Public Library.  Retrieved May 1, 2010 from http://www.naturepaintings.com/</a:t>
            </a:r>
          </a:p>
          <a:p>
            <a:pPr>
              <a:buNone/>
            </a:pPr>
            <a:r>
              <a:rPr lang="en-US" sz="1600" dirty="0" smtClean="0"/>
              <a:t>     </a:t>
            </a:r>
            <a:r>
              <a:rPr lang="en-US" sz="1600" u="sng" dirty="0" smtClean="0">
                <a:hlinkClick r:id="rId4"/>
              </a:rPr>
              <a:t>murals/Library.htm</a:t>
            </a:r>
            <a:r>
              <a:rPr lang="en-US" sz="1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4267200" cy="685800"/>
          </a:xfrm>
        </p:spPr>
        <p:txBody>
          <a:bodyPr anchor="t">
            <a:noAutofit/>
          </a:bodyPr>
          <a:lstStyle/>
          <a:p>
            <a:pPr algn="ctr"/>
            <a:r>
              <a:rPr lang="en-US" sz="3200" dirty="0" smtClean="0"/>
              <a:t>Bibliography </a:t>
            </a:r>
            <a:r>
              <a:rPr lang="en-US" sz="1200" dirty="0" smtClean="0"/>
              <a:t>(continued)</a:t>
            </a:r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762000"/>
            <a:ext cx="7772400" cy="5943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 smtClean="0"/>
              <a:t> Clip Art.  Retrieved April 25, 2010, from http://office.microsoft.com/en-</a:t>
            </a:r>
          </a:p>
          <a:p>
            <a:pPr>
              <a:buNone/>
            </a:pPr>
            <a:r>
              <a:rPr lang="en-US" sz="1600" dirty="0" smtClean="0"/>
              <a:t>     us/clipart/</a:t>
            </a:r>
            <a:r>
              <a:rPr lang="en-US" sz="1600" dirty="0" err="1" smtClean="0"/>
              <a:t>results.aspx?qu</a:t>
            </a:r>
            <a:r>
              <a:rPr lang="en-US" sz="1600" dirty="0" smtClean="0"/>
              <a:t>=</a:t>
            </a:r>
            <a:r>
              <a:rPr lang="en-US" sz="1600" dirty="0" err="1" smtClean="0"/>
              <a:t>paper&amp;sc</a:t>
            </a:r>
            <a:r>
              <a:rPr lang="en-US" sz="1600" dirty="0" smtClean="0"/>
              <a:t>=20</a:t>
            </a:r>
          </a:p>
          <a:p>
            <a:pPr>
              <a:buNone/>
            </a:pPr>
            <a:r>
              <a:rPr lang="en-US" sz="1600" dirty="0" smtClean="0"/>
              <a:t> DeKalb County School System. (2003 - 2009). School library media lighting. [Image of lights]. Retrieved April 25, 2010 from http://www.dekalb.k12.ga.us/progress/projects/hvac/ </a:t>
            </a:r>
          </a:p>
          <a:p>
            <a:pPr>
              <a:buNone/>
            </a:pPr>
            <a:r>
              <a:rPr lang="en-US" sz="1600" dirty="0" smtClean="0"/>
              <a:t>Elk Grove Village Public Library, (2005). New library rug in youth services [Image of rug].</a:t>
            </a:r>
          </a:p>
          <a:p>
            <a:pPr>
              <a:buNone/>
            </a:pPr>
            <a:r>
              <a:rPr lang="en-US" sz="1600" dirty="0" smtClean="0"/>
              <a:t>     Retrieved April 26, 2010 from http://blogs.northstarnet.org/egvpl/archives/2005/05/ </a:t>
            </a:r>
          </a:p>
          <a:p>
            <a:pPr>
              <a:buNone/>
            </a:pPr>
            <a:r>
              <a:rPr lang="en-US" sz="1600" dirty="0" smtClean="0"/>
              <a:t> Graham, C. and </a:t>
            </a:r>
            <a:r>
              <a:rPr lang="en-US" sz="1600" dirty="0" err="1" smtClean="0"/>
              <a:t>Demmers</a:t>
            </a:r>
            <a:r>
              <a:rPr lang="en-US" sz="1600" dirty="0" smtClean="0"/>
              <a:t>, L. (2001). </a:t>
            </a:r>
            <a:r>
              <a:rPr lang="en-US" sz="1600" i="1" dirty="0" smtClean="0"/>
              <a:t>Furniture for libraries</a:t>
            </a:r>
            <a:r>
              <a:rPr lang="en-US" sz="1600" dirty="0" smtClean="0"/>
              <a:t>. Retrieved April 27, 2010 from</a:t>
            </a:r>
          </a:p>
          <a:p>
            <a:pPr>
              <a:buNone/>
            </a:pPr>
            <a:r>
              <a:rPr lang="en-US" sz="1600" dirty="0" smtClean="0"/>
              <a:t>      http://librisdesign.org/docs/FurnitureLibraries.pdf </a:t>
            </a:r>
          </a:p>
          <a:p>
            <a:pPr>
              <a:buNone/>
            </a:pPr>
            <a:r>
              <a:rPr lang="en-US" sz="1600" dirty="0" smtClean="0"/>
              <a:t> Hurst-Wahl, J. (2007). Library signage [Image of sign]. Retrieved from http://sla-</a:t>
            </a:r>
          </a:p>
          <a:p>
            <a:pPr>
              <a:buNone/>
            </a:pPr>
            <a:r>
              <a:rPr lang="en-US" sz="1600" dirty="0" smtClean="0"/>
              <a:t>     divisions.typepad.com/</a:t>
            </a:r>
            <a:r>
              <a:rPr lang="en-US" sz="1600" dirty="0" err="1" smtClean="0"/>
              <a:t>itbloggingsection</a:t>
            </a:r>
            <a:r>
              <a:rPr lang="en-US" sz="1600" dirty="0" smtClean="0"/>
              <a:t>/2007/09/five-uses-of-fl.html</a:t>
            </a:r>
          </a:p>
          <a:p>
            <a:pPr>
              <a:buNone/>
            </a:pPr>
            <a:r>
              <a:rPr lang="en-US" sz="1600" dirty="0" smtClean="0"/>
              <a:t> Lamb, A. and Johnson, L. (2004-2007). </a:t>
            </a:r>
            <a:r>
              <a:rPr lang="en-US" sz="1600" i="1" dirty="0" smtClean="0"/>
              <a:t>The School library media specialist</a:t>
            </a:r>
            <a:r>
              <a:rPr lang="en-US" sz="1600" dirty="0" smtClean="0"/>
              <a:t>. Retrieved April 28,</a:t>
            </a:r>
          </a:p>
          <a:p>
            <a:pPr>
              <a:buNone/>
            </a:pPr>
            <a:r>
              <a:rPr lang="en-US" sz="1600" dirty="0" smtClean="0"/>
              <a:t>     2010 from http://eduscapes.com/sms/index.html </a:t>
            </a:r>
          </a:p>
          <a:p>
            <a:pPr>
              <a:buNone/>
            </a:pPr>
            <a:r>
              <a:rPr lang="en-US" sz="1600" dirty="0" smtClean="0"/>
              <a:t> </a:t>
            </a:r>
            <a:r>
              <a:rPr lang="en-US" sz="1600" dirty="0" err="1" smtClean="0"/>
              <a:t>Malman</a:t>
            </a:r>
            <a:r>
              <a:rPr lang="en-US" sz="1600" dirty="0" smtClean="0"/>
              <a:t>, D. (2001). </a:t>
            </a:r>
            <a:r>
              <a:rPr lang="en-US" sz="1600" i="1" dirty="0" smtClean="0"/>
              <a:t>Lighting for libraries</a:t>
            </a:r>
            <a:r>
              <a:rPr lang="en-US" sz="1600" dirty="0" smtClean="0"/>
              <a:t>. Retrieved April 30, 2010 from </a:t>
            </a:r>
            <a:r>
              <a:rPr lang="en-US" sz="1600" u="sng" dirty="0" smtClean="0">
                <a:hlinkClick r:id="rId2"/>
              </a:rPr>
              <a:t>http://librisdesign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600" dirty="0" smtClean="0"/>
              <a:t>     org/docs/LightingLibraries.pdf</a:t>
            </a:r>
          </a:p>
          <a:p>
            <a:pPr>
              <a:buNone/>
            </a:pPr>
            <a:r>
              <a:rPr lang="en-US" sz="1600" dirty="0" smtClean="0"/>
              <a:t> Maryland State Department of Education. (2000). </a:t>
            </a:r>
            <a:r>
              <a:rPr lang="en-US" sz="1600" i="1" dirty="0" smtClean="0"/>
              <a:t>Standards for school library media programs</a:t>
            </a:r>
            <a:endParaRPr lang="en-US" sz="1600" dirty="0" smtClean="0"/>
          </a:p>
          <a:p>
            <a:pPr>
              <a:buNone/>
            </a:pPr>
            <a:r>
              <a:rPr lang="en-US" sz="1600" i="1" dirty="0" smtClean="0"/>
              <a:t>     in </a:t>
            </a:r>
            <a:r>
              <a:rPr lang="en-US" sz="1600" i="1" dirty="0" err="1" smtClean="0"/>
              <a:t>maryland</a:t>
            </a:r>
            <a:r>
              <a:rPr lang="en-US" sz="1600" dirty="0" smtClean="0"/>
              <a:t>. Retrieved May 1, 2010 from http://www.marylandpublicschools.org/NR/</a:t>
            </a:r>
          </a:p>
          <a:p>
            <a:pPr>
              <a:buNone/>
            </a:pPr>
            <a:r>
              <a:rPr lang="en-US" sz="1600" dirty="0" smtClean="0"/>
              <a:t>     </a:t>
            </a:r>
            <a:r>
              <a:rPr lang="en-US" sz="1600" dirty="0" err="1" smtClean="0"/>
              <a:t>rdonlyres</a:t>
            </a:r>
            <a:r>
              <a:rPr lang="en-US" sz="1600" dirty="0" smtClean="0"/>
              <a:t>/EC67FB12-FE6B-464A-A2AD-D0C6307773E3/13092/SLMStandards.pdf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7316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DA7726"/>
                </a:solidFill>
                <a:latin typeface="Georgia" pitchFamily="18" charset="0"/>
              </a:rPr>
              <a:t>What Do We Like?</a:t>
            </a:r>
            <a:endParaRPr lang="en-US" sz="5400" dirty="0">
              <a:solidFill>
                <a:srgbClr val="DA7726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Debbie\Desktop\TU-601-Tim Swann\Facilities\Pictures\Willards pics\P1020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1"/>
            <a:ext cx="3949700" cy="3505200"/>
          </a:xfrm>
          <a:prstGeom prst="rect">
            <a:avLst/>
          </a:prstGeom>
          <a:noFill/>
        </p:spPr>
      </p:pic>
      <p:pic>
        <p:nvPicPr>
          <p:cNvPr id="7" name="Picture 6" descr="P1020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95600"/>
            <a:ext cx="3733800" cy="333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05400" y="1524000"/>
            <a:ext cx="3810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Franciscan" pitchFamily="2" charset="0"/>
              </a:rPr>
              <a:t>Round tables</a:t>
            </a:r>
            <a:endParaRPr lang="en-US" sz="4400" b="1" dirty="0">
              <a:latin typeface="Francisc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334000"/>
            <a:ext cx="419100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Georgia" pitchFamily="18" charset="0"/>
              </a:rPr>
              <a:t>Drop-down Circulation Desk</a:t>
            </a:r>
            <a:endParaRPr lang="en-US" sz="3600" b="1" dirty="0">
              <a:latin typeface="Georgia" pitchFamily="18" charset="0"/>
            </a:endParaRPr>
          </a:p>
        </p:txBody>
      </p:sp>
      <p:sp>
        <p:nvSpPr>
          <p:cNvPr id="10" name="Left Arrow 9"/>
          <p:cNvSpPr/>
          <p:nvPr/>
        </p:nvSpPr>
        <p:spPr>
          <a:xfrm rot="19758779">
            <a:off x="2597951" y="2955518"/>
            <a:ext cx="2991421" cy="251585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20297870">
            <a:off x="3918834" y="5224736"/>
            <a:ext cx="2438400" cy="268751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t0.gstatic.com/images?q=tbn:A7BAg4K6dEC0yM:http://www.pyob.com/images/gerberadaisy_goldenyellow_silkflowers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029200"/>
            <a:ext cx="1828800" cy="1828800"/>
          </a:xfrm>
          <a:prstGeom prst="rect">
            <a:avLst/>
          </a:prstGeom>
          <a:noFill/>
        </p:spPr>
      </p:pic>
      <p:pic>
        <p:nvPicPr>
          <p:cNvPr id="28678" name="Picture 6" descr="http://t1.gstatic.com/images?q=tbn:US2lSoE08OaEtM:http://www.windsorct.org/sagelmc/GRADE8/k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66800" y="228600"/>
            <a:ext cx="1600200" cy="1152526"/>
          </a:xfrm>
          <a:prstGeom prst="rect">
            <a:avLst/>
          </a:prstGeom>
          <a:noFill/>
        </p:spPr>
      </p:pic>
      <p:pic>
        <p:nvPicPr>
          <p:cNvPr id="28674" name="Picture 2" descr="http://t2.gstatic.com/images?q=tbn:lwCmVqM3h0oUKM:http://i566.photobucket.com/albums/ss106/taytaymybaybay04/sunsh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0214" y="0"/>
            <a:ext cx="2476497" cy="220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87562"/>
          </a:xfrm>
        </p:spPr>
        <p:txBody>
          <a:bodyPr anchor="t"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Georgia" pitchFamily="18" charset="0"/>
              </a:rPr>
              <a:t>We like…</a:t>
            </a:r>
            <a:endParaRPr lang="en-US" sz="54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0" name="Picture 9" descr="P10207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1219200"/>
            <a:ext cx="3759200" cy="3352800"/>
          </a:xfrm>
          <a:prstGeom prst="rect">
            <a:avLst/>
          </a:prstGeom>
        </p:spPr>
      </p:pic>
      <p:pic>
        <p:nvPicPr>
          <p:cNvPr id="14" name="Picture 13" descr="P10207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3048000"/>
            <a:ext cx="4064000" cy="3524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9708074">
            <a:off x="1066403" y="3320143"/>
            <a:ext cx="6859295" cy="11079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0070C0"/>
                </a:solidFill>
                <a:latin typeface="Georgia" pitchFamily="18" charset="0"/>
              </a:rPr>
              <a:t>Bright Colors</a:t>
            </a:r>
            <a:endParaRPr lang="en-US" sz="6600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87562"/>
          </a:xfrm>
        </p:spPr>
        <p:txBody>
          <a:bodyPr anchor="t"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F7171"/>
                </a:solidFill>
                <a:latin typeface="Georgia" pitchFamily="18" charset="0"/>
              </a:rPr>
              <a:t>We like…</a:t>
            </a:r>
            <a:endParaRPr lang="en-US" sz="5400" dirty="0">
              <a:solidFill>
                <a:srgbClr val="0F7171"/>
              </a:solidFill>
              <a:latin typeface="Georgia" pitchFamily="18" charset="0"/>
            </a:endParaRPr>
          </a:p>
        </p:txBody>
      </p:sp>
      <p:pic>
        <p:nvPicPr>
          <p:cNvPr id="7" name="Picture 6" descr="P1020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581400"/>
            <a:ext cx="4013200" cy="3009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2209800"/>
            <a:ext cx="3429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Jokerman" pitchFamily="82" charset="0"/>
              </a:rPr>
              <a:t>Bean Bag Chairs</a:t>
            </a:r>
            <a:endParaRPr lang="en-US" sz="3600" b="1" dirty="0">
              <a:solidFill>
                <a:srgbClr val="FF0000"/>
              </a:solidFill>
              <a:latin typeface="Jokerm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038600"/>
            <a:ext cx="37338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Georgia" pitchFamily="18" charset="0"/>
              </a:rPr>
              <a:t>Story Time Carpets</a:t>
            </a:r>
            <a:endParaRPr lang="en-US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8" name="Picture 7" descr="P1000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19200"/>
            <a:ext cx="3556000" cy="2667000"/>
          </a:xfrm>
          <a:prstGeom prst="rect">
            <a:avLst/>
          </a:prstGeom>
        </p:spPr>
      </p:pic>
      <p:pic>
        <p:nvPicPr>
          <p:cNvPr id="10" name="Picture 9" descr="P10008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57200"/>
            <a:ext cx="2362200" cy="1752600"/>
          </a:xfrm>
          <a:prstGeom prst="rect">
            <a:avLst/>
          </a:prstGeom>
        </p:spPr>
      </p:pic>
      <p:pic>
        <p:nvPicPr>
          <p:cNvPr id="27650" name="Picture 2" descr="C:\Users\Debbie\Desktop\TU-601-Tim Swann\Facilities\Pictures\Copy of sensoryedge_2099_35837304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181600"/>
            <a:ext cx="1905000" cy="140208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08406" y="381000"/>
            <a:ext cx="1861407" cy="461665"/>
          </a:xfrm>
          <a:prstGeom prst="rect">
            <a:avLst/>
          </a:prstGeom>
          <a:solidFill>
            <a:srgbClr val="FF000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Kid size seats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10207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743200"/>
            <a:ext cx="42672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87562"/>
          </a:xfrm>
        </p:spPr>
        <p:txBody>
          <a:bodyPr anchor="t"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Georgia" pitchFamily="18" charset="0"/>
              </a:rPr>
              <a:t>We like…</a:t>
            </a:r>
            <a:endParaRPr lang="en-US" sz="5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876800"/>
            <a:ext cx="4038600" cy="120032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Georgia" pitchFamily="18" charset="0"/>
              </a:rPr>
              <a:t>Indoor/Outdoor Carpet</a:t>
            </a:r>
            <a:endParaRPr lang="en-US" sz="3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8" name="Picture 7" descr="P1020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371600"/>
            <a:ext cx="4064000" cy="34290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886200" y="5486400"/>
            <a:ext cx="2514600" cy="457200"/>
          </a:xfrm>
          <a:prstGeom prst="right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295400"/>
            <a:ext cx="3657600" cy="707886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SMARTboards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3276600" y="2133600"/>
            <a:ext cx="4026408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20762"/>
          </a:xfrm>
        </p:spPr>
        <p:txBody>
          <a:bodyPr anchor="t"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Georgia" pitchFamily="18" charset="0"/>
              </a:rPr>
              <a:t>We like…</a:t>
            </a:r>
            <a:endParaRPr lang="en-US" sz="5400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2" name="Picture 11" descr="P10207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2844800" cy="2514600"/>
          </a:xfrm>
          <a:prstGeom prst="rect">
            <a:avLst/>
          </a:prstGeom>
        </p:spPr>
      </p:pic>
      <p:pic>
        <p:nvPicPr>
          <p:cNvPr id="14" name="Picture 13" descr="P10207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038600"/>
            <a:ext cx="2946400" cy="2514600"/>
          </a:xfrm>
          <a:prstGeom prst="rect">
            <a:avLst/>
          </a:prstGeom>
        </p:spPr>
      </p:pic>
      <p:pic>
        <p:nvPicPr>
          <p:cNvPr id="15" name="Picture 14" descr="P1020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86200"/>
            <a:ext cx="3479800" cy="2667000"/>
          </a:xfrm>
          <a:prstGeom prst="rect">
            <a:avLst/>
          </a:prstGeom>
        </p:spPr>
      </p:pic>
      <p:pic>
        <p:nvPicPr>
          <p:cNvPr id="16" name="Picture 15" descr="P10207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3581400"/>
            <a:ext cx="1981200" cy="1981200"/>
          </a:xfrm>
          <a:prstGeom prst="rect">
            <a:avLst/>
          </a:prstGeom>
        </p:spPr>
      </p:pic>
      <p:pic>
        <p:nvPicPr>
          <p:cNvPr id="17" name="Picture 16" descr="P10207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1143000"/>
            <a:ext cx="2686756" cy="2438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0" y="1295400"/>
            <a:ext cx="3048000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800080"/>
                </a:solidFill>
                <a:latin typeface="Aharoni" pitchFamily="2" charset="-79"/>
                <a:cs typeface="Aharoni" pitchFamily="2" charset="-79"/>
              </a:rPr>
              <a:t>Shelf tops for displays</a:t>
            </a:r>
            <a:endParaRPr lang="en-US" sz="4800" b="1" dirty="0">
              <a:solidFill>
                <a:srgbClr val="80008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1465</TotalTime>
  <Words>1280</Words>
  <Application>Microsoft Office PowerPoint</Application>
  <PresentationFormat>On-screen Show (4:3)</PresentationFormat>
  <Paragraphs>262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Solstice</vt:lpstr>
      <vt:lpstr>FACILITIES DESIGN PROJECT </vt:lpstr>
      <vt:lpstr>  for the LIBRARY at Wicomico Elementary School</vt:lpstr>
      <vt:lpstr>From the old…..</vt:lpstr>
      <vt:lpstr>to the new….</vt:lpstr>
      <vt:lpstr>What Do We Like?</vt:lpstr>
      <vt:lpstr>We like…</vt:lpstr>
      <vt:lpstr>We like…</vt:lpstr>
      <vt:lpstr>We like…</vt:lpstr>
      <vt:lpstr>We like…</vt:lpstr>
      <vt:lpstr>We like…</vt:lpstr>
      <vt:lpstr>Facts</vt:lpstr>
      <vt:lpstr>Slide 12</vt:lpstr>
      <vt:lpstr>Floor Plan</vt:lpstr>
      <vt:lpstr>Storage, Communications, and A/V Room</vt:lpstr>
      <vt:lpstr>Quiet Reading Area</vt:lpstr>
      <vt:lpstr>Circulation Desk</vt:lpstr>
      <vt:lpstr>Computers</vt:lpstr>
      <vt:lpstr>Table Area</vt:lpstr>
      <vt:lpstr>Story Time</vt:lpstr>
      <vt:lpstr>Book Collection</vt:lpstr>
      <vt:lpstr>Educational Specifications</vt:lpstr>
      <vt:lpstr>Slide 22</vt:lpstr>
      <vt:lpstr>Ceiling</vt:lpstr>
      <vt:lpstr>Power</vt:lpstr>
      <vt:lpstr>Walls &amp; Decor </vt:lpstr>
      <vt:lpstr>Signage &amp; Displays</vt:lpstr>
      <vt:lpstr>Shelving</vt:lpstr>
      <vt:lpstr>Magazine Rack</vt:lpstr>
      <vt:lpstr>Outcomes and Responsibilities</vt:lpstr>
      <vt:lpstr>Environmental Design Elements</vt:lpstr>
      <vt:lpstr>Lighting</vt:lpstr>
      <vt:lpstr>Lighting (continued)</vt:lpstr>
      <vt:lpstr>Lighting (continued)</vt:lpstr>
      <vt:lpstr>Special Learners</vt:lpstr>
      <vt:lpstr>Special Learners (continued)</vt:lpstr>
      <vt:lpstr>Special Learners (continued)</vt:lpstr>
      <vt:lpstr>Relocation</vt:lpstr>
      <vt:lpstr>Relocation</vt:lpstr>
      <vt:lpstr> STANDARDS</vt:lpstr>
      <vt:lpstr>Slide 40</vt:lpstr>
      <vt:lpstr>Slide 41</vt:lpstr>
      <vt:lpstr>Slide 42</vt:lpstr>
      <vt:lpstr>Slide 43</vt:lpstr>
      <vt:lpstr>Slide 44</vt:lpstr>
      <vt:lpstr>Bibliography</vt:lpstr>
      <vt:lpstr>Bibliography (continued)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DESIGN PROJECT</dc:title>
  <dc:creator>Debbie</dc:creator>
  <cp:lastModifiedBy>Debbie</cp:lastModifiedBy>
  <cp:revision>167</cp:revision>
  <dcterms:created xsi:type="dcterms:W3CDTF">2010-04-24T20:08:57Z</dcterms:created>
  <dcterms:modified xsi:type="dcterms:W3CDTF">2010-05-13T00:12:02Z</dcterms:modified>
</cp:coreProperties>
</file>